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4" r:id="rId3"/>
    <p:sldId id="286" r:id="rId4"/>
    <p:sldId id="260" r:id="rId5"/>
    <p:sldId id="261" r:id="rId6"/>
    <p:sldId id="263" r:id="rId7"/>
    <p:sldId id="291" r:id="rId8"/>
    <p:sldId id="297" r:id="rId9"/>
    <p:sldId id="266" r:id="rId10"/>
    <p:sldId id="262" r:id="rId11"/>
    <p:sldId id="284" r:id="rId12"/>
    <p:sldId id="285" r:id="rId13"/>
    <p:sldId id="270" r:id="rId14"/>
    <p:sldId id="269" r:id="rId15"/>
    <p:sldId id="292" r:id="rId16"/>
    <p:sldId id="268" r:id="rId17"/>
    <p:sldId id="267" r:id="rId18"/>
    <p:sldId id="295" r:id="rId19"/>
    <p:sldId id="296" r:id="rId20"/>
    <p:sldId id="294" r:id="rId21"/>
    <p:sldId id="271" r:id="rId22"/>
    <p:sldId id="272" r:id="rId23"/>
    <p:sldId id="273" r:id="rId24"/>
    <p:sldId id="274" r:id="rId25"/>
    <p:sldId id="28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6875"/>
    <a:srgbClr val="1D2649"/>
    <a:srgbClr val="183859"/>
    <a:srgbClr val="D3D3D3"/>
    <a:srgbClr val="74B4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75206" autoAdjust="0"/>
  </p:normalViewPr>
  <p:slideViewPr>
    <p:cSldViewPr snapToGrid="0" showGuides="1">
      <p:cViewPr varScale="1">
        <p:scale>
          <a:sx n="125" d="100"/>
          <a:sy n="125" d="100"/>
        </p:scale>
        <p:origin x="30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C388A-1EB6-47B3-9B47-A070D1D822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151F9B6-B45F-4AF1-A5E8-237CEE3EB5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9F6B1B6-E31E-4AB0-82C8-46EEC4036B49}"/>
              </a:ext>
            </a:extLst>
          </p:cNvPr>
          <p:cNvSpPr>
            <a:spLocks noGrp="1"/>
          </p:cNvSpPr>
          <p:nvPr>
            <p:ph type="dt" sz="half" idx="10"/>
          </p:nvPr>
        </p:nvSpPr>
        <p:spPr/>
        <p:txBody>
          <a:bodyPr/>
          <a:lstStyle/>
          <a:p>
            <a:fld id="{B65CFF85-DD59-4AD0-8BDE-FC87CC058486}" type="datetimeFigureOut">
              <a:rPr lang="en-GB" smtClean="0"/>
              <a:t>20/07/2022</a:t>
            </a:fld>
            <a:endParaRPr lang="en-GB"/>
          </a:p>
        </p:txBody>
      </p:sp>
      <p:sp>
        <p:nvSpPr>
          <p:cNvPr id="5" name="Footer Placeholder 4">
            <a:extLst>
              <a:ext uri="{FF2B5EF4-FFF2-40B4-BE49-F238E27FC236}">
                <a16:creationId xmlns:a16="http://schemas.microsoft.com/office/drawing/2014/main" id="{54726488-D415-488B-8BEA-508645FCE7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EE5EC9-6DAF-4554-84E7-9D237E02A4E2}"/>
              </a:ext>
            </a:extLst>
          </p:cNvPr>
          <p:cNvSpPr>
            <a:spLocks noGrp="1"/>
          </p:cNvSpPr>
          <p:nvPr>
            <p:ph type="sldNum" sz="quarter" idx="12"/>
          </p:nvPr>
        </p:nvSpPr>
        <p:spPr/>
        <p:txBody>
          <a:bodyPr/>
          <a:lstStyle/>
          <a:p>
            <a:fld id="{5A0AE1CC-8AE7-4AE5-B58E-BC894BFDD40E}" type="slidenum">
              <a:rPr lang="en-GB" smtClean="0"/>
              <a:t>‹#›</a:t>
            </a:fld>
            <a:endParaRPr lang="en-GB"/>
          </a:p>
        </p:txBody>
      </p:sp>
    </p:spTree>
    <p:extLst>
      <p:ext uri="{BB962C8B-B14F-4D97-AF65-F5344CB8AC3E}">
        <p14:creationId xmlns:p14="http://schemas.microsoft.com/office/powerpoint/2010/main" val="1949065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D111D-93D3-4028-AC22-0D9CF06D658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6BCFB8-B54E-4877-85E1-5EEEBD2B95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523600-45BB-49F9-A4F5-419156948240}"/>
              </a:ext>
            </a:extLst>
          </p:cNvPr>
          <p:cNvSpPr>
            <a:spLocks noGrp="1"/>
          </p:cNvSpPr>
          <p:nvPr>
            <p:ph type="dt" sz="half" idx="10"/>
          </p:nvPr>
        </p:nvSpPr>
        <p:spPr/>
        <p:txBody>
          <a:bodyPr/>
          <a:lstStyle/>
          <a:p>
            <a:fld id="{B65CFF85-DD59-4AD0-8BDE-FC87CC058486}" type="datetimeFigureOut">
              <a:rPr lang="en-GB" smtClean="0"/>
              <a:t>20/07/2022</a:t>
            </a:fld>
            <a:endParaRPr lang="en-GB"/>
          </a:p>
        </p:txBody>
      </p:sp>
      <p:sp>
        <p:nvSpPr>
          <p:cNvPr id="5" name="Footer Placeholder 4">
            <a:extLst>
              <a:ext uri="{FF2B5EF4-FFF2-40B4-BE49-F238E27FC236}">
                <a16:creationId xmlns:a16="http://schemas.microsoft.com/office/drawing/2014/main" id="{CF5D7599-BD5A-4918-83EA-381D5554C5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9CB82B-E5FE-4EF9-B38B-0E0BD8679539}"/>
              </a:ext>
            </a:extLst>
          </p:cNvPr>
          <p:cNvSpPr>
            <a:spLocks noGrp="1"/>
          </p:cNvSpPr>
          <p:nvPr>
            <p:ph type="sldNum" sz="quarter" idx="12"/>
          </p:nvPr>
        </p:nvSpPr>
        <p:spPr/>
        <p:txBody>
          <a:bodyPr/>
          <a:lstStyle/>
          <a:p>
            <a:fld id="{5A0AE1CC-8AE7-4AE5-B58E-BC894BFDD40E}" type="slidenum">
              <a:rPr lang="en-GB" smtClean="0"/>
              <a:t>‹#›</a:t>
            </a:fld>
            <a:endParaRPr lang="en-GB"/>
          </a:p>
        </p:txBody>
      </p:sp>
    </p:spTree>
    <p:extLst>
      <p:ext uri="{BB962C8B-B14F-4D97-AF65-F5344CB8AC3E}">
        <p14:creationId xmlns:p14="http://schemas.microsoft.com/office/powerpoint/2010/main" val="3383665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FBCACB-95E5-4637-A3A4-2E67FB7E2E2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04DED7D-E703-4CE1-A955-17D5440ED3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05B437-A8F8-4C10-9E2D-4B740C813C46}"/>
              </a:ext>
            </a:extLst>
          </p:cNvPr>
          <p:cNvSpPr>
            <a:spLocks noGrp="1"/>
          </p:cNvSpPr>
          <p:nvPr>
            <p:ph type="dt" sz="half" idx="10"/>
          </p:nvPr>
        </p:nvSpPr>
        <p:spPr/>
        <p:txBody>
          <a:bodyPr/>
          <a:lstStyle/>
          <a:p>
            <a:fld id="{B65CFF85-DD59-4AD0-8BDE-FC87CC058486}" type="datetimeFigureOut">
              <a:rPr lang="en-GB" smtClean="0"/>
              <a:t>20/07/2022</a:t>
            </a:fld>
            <a:endParaRPr lang="en-GB"/>
          </a:p>
        </p:txBody>
      </p:sp>
      <p:sp>
        <p:nvSpPr>
          <p:cNvPr id="5" name="Footer Placeholder 4">
            <a:extLst>
              <a:ext uri="{FF2B5EF4-FFF2-40B4-BE49-F238E27FC236}">
                <a16:creationId xmlns:a16="http://schemas.microsoft.com/office/drawing/2014/main" id="{F5DF10CF-05EF-4129-8B68-ACC6544C9D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CE8BB9-F9F0-482E-8352-887ED07A5A12}"/>
              </a:ext>
            </a:extLst>
          </p:cNvPr>
          <p:cNvSpPr>
            <a:spLocks noGrp="1"/>
          </p:cNvSpPr>
          <p:nvPr>
            <p:ph type="sldNum" sz="quarter" idx="12"/>
          </p:nvPr>
        </p:nvSpPr>
        <p:spPr/>
        <p:txBody>
          <a:bodyPr/>
          <a:lstStyle/>
          <a:p>
            <a:fld id="{5A0AE1CC-8AE7-4AE5-B58E-BC894BFDD40E}" type="slidenum">
              <a:rPr lang="en-GB" smtClean="0"/>
              <a:t>‹#›</a:t>
            </a:fld>
            <a:endParaRPr lang="en-GB"/>
          </a:p>
        </p:txBody>
      </p:sp>
    </p:spTree>
    <p:extLst>
      <p:ext uri="{BB962C8B-B14F-4D97-AF65-F5344CB8AC3E}">
        <p14:creationId xmlns:p14="http://schemas.microsoft.com/office/powerpoint/2010/main" val="1408435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5568-143C-4DB3-9DD6-ED6D54C0D3B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D100476-1817-455F-81EB-8BADCAA18B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A9E608-F311-49E7-9337-AE15D64FAA92}"/>
              </a:ext>
            </a:extLst>
          </p:cNvPr>
          <p:cNvSpPr>
            <a:spLocks noGrp="1"/>
          </p:cNvSpPr>
          <p:nvPr>
            <p:ph type="dt" sz="half" idx="10"/>
          </p:nvPr>
        </p:nvSpPr>
        <p:spPr/>
        <p:txBody>
          <a:bodyPr/>
          <a:lstStyle/>
          <a:p>
            <a:fld id="{B65CFF85-DD59-4AD0-8BDE-FC87CC058486}" type="datetimeFigureOut">
              <a:rPr lang="en-GB" smtClean="0"/>
              <a:t>20/07/2022</a:t>
            </a:fld>
            <a:endParaRPr lang="en-GB"/>
          </a:p>
        </p:txBody>
      </p:sp>
      <p:sp>
        <p:nvSpPr>
          <p:cNvPr id="5" name="Footer Placeholder 4">
            <a:extLst>
              <a:ext uri="{FF2B5EF4-FFF2-40B4-BE49-F238E27FC236}">
                <a16:creationId xmlns:a16="http://schemas.microsoft.com/office/drawing/2014/main" id="{5619B798-7FC5-4470-8C75-3021DD25DF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189ED2-8129-4F6E-BCA0-390830C9BFD6}"/>
              </a:ext>
            </a:extLst>
          </p:cNvPr>
          <p:cNvSpPr>
            <a:spLocks noGrp="1"/>
          </p:cNvSpPr>
          <p:nvPr>
            <p:ph type="sldNum" sz="quarter" idx="12"/>
          </p:nvPr>
        </p:nvSpPr>
        <p:spPr/>
        <p:txBody>
          <a:bodyPr/>
          <a:lstStyle/>
          <a:p>
            <a:fld id="{5A0AE1CC-8AE7-4AE5-B58E-BC894BFDD40E}" type="slidenum">
              <a:rPr lang="en-GB" smtClean="0"/>
              <a:t>‹#›</a:t>
            </a:fld>
            <a:endParaRPr lang="en-GB"/>
          </a:p>
        </p:txBody>
      </p:sp>
    </p:spTree>
    <p:extLst>
      <p:ext uri="{BB962C8B-B14F-4D97-AF65-F5344CB8AC3E}">
        <p14:creationId xmlns:p14="http://schemas.microsoft.com/office/powerpoint/2010/main" val="3834487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29889-CB08-4981-A86D-3318B8D2A3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F63E965-DB26-4343-A671-688A0F8605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9C9B91-4535-4610-8838-DE2029EC2F8E}"/>
              </a:ext>
            </a:extLst>
          </p:cNvPr>
          <p:cNvSpPr>
            <a:spLocks noGrp="1"/>
          </p:cNvSpPr>
          <p:nvPr>
            <p:ph type="dt" sz="half" idx="10"/>
          </p:nvPr>
        </p:nvSpPr>
        <p:spPr/>
        <p:txBody>
          <a:bodyPr/>
          <a:lstStyle/>
          <a:p>
            <a:fld id="{B65CFF85-DD59-4AD0-8BDE-FC87CC058486}" type="datetimeFigureOut">
              <a:rPr lang="en-GB" smtClean="0"/>
              <a:t>20/07/2022</a:t>
            </a:fld>
            <a:endParaRPr lang="en-GB"/>
          </a:p>
        </p:txBody>
      </p:sp>
      <p:sp>
        <p:nvSpPr>
          <p:cNvPr id="5" name="Footer Placeholder 4">
            <a:extLst>
              <a:ext uri="{FF2B5EF4-FFF2-40B4-BE49-F238E27FC236}">
                <a16:creationId xmlns:a16="http://schemas.microsoft.com/office/drawing/2014/main" id="{B58F51FA-3EA5-401B-AD2C-BE5064B5D2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3303C3-C3A1-46F6-A702-64C99CB7FA7F}"/>
              </a:ext>
            </a:extLst>
          </p:cNvPr>
          <p:cNvSpPr>
            <a:spLocks noGrp="1"/>
          </p:cNvSpPr>
          <p:nvPr>
            <p:ph type="sldNum" sz="quarter" idx="12"/>
          </p:nvPr>
        </p:nvSpPr>
        <p:spPr/>
        <p:txBody>
          <a:bodyPr/>
          <a:lstStyle/>
          <a:p>
            <a:fld id="{5A0AE1CC-8AE7-4AE5-B58E-BC894BFDD40E}" type="slidenum">
              <a:rPr lang="en-GB" smtClean="0"/>
              <a:t>‹#›</a:t>
            </a:fld>
            <a:endParaRPr lang="en-GB"/>
          </a:p>
        </p:txBody>
      </p:sp>
    </p:spTree>
    <p:extLst>
      <p:ext uri="{BB962C8B-B14F-4D97-AF65-F5344CB8AC3E}">
        <p14:creationId xmlns:p14="http://schemas.microsoft.com/office/powerpoint/2010/main" val="3868019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1DE5-146E-47B9-8E12-BFB322E37CC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C759F29-954F-4CDC-AF2D-01FADFB2B0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B73969F-50FB-453F-AD5E-6DC11F47B57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6BADEE4-19B9-47E9-90C4-924597E45E0F}"/>
              </a:ext>
            </a:extLst>
          </p:cNvPr>
          <p:cNvSpPr>
            <a:spLocks noGrp="1"/>
          </p:cNvSpPr>
          <p:nvPr>
            <p:ph type="dt" sz="half" idx="10"/>
          </p:nvPr>
        </p:nvSpPr>
        <p:spPr/>
        <p:txBody>
          <a:bodyPr/>
          <a:lstStyle/>
          <a:p>
            <a:fld id="{B65CFF85-DD59-4AD0-8BDE-FC87CC058486}" type="datetimeFigureOut">
              <a:rPr lang="en-GB" smtClean="0"/>
              <a:t>20/07/2022</a:t>
            </a:fld>
            <a:endParaRPr lang="en-GB"/>
          </a:p>
        </p:txBody>
      </p:sp>
      <p:sp>
        <p:nvSpPr>
          <p:cNvPr id="6" name="Footer Placeholder 5">
            <a:extLst>
              <a:ext uri="{FF2B5EF4-FFF2-40B4-BE49-F238E27FC236}">
                <a16:creationId xmlns:a16="http://schemas.microsoft.com/office/drawing/2014/main" id="{7B7FCC04-F1A1-485E-A2B2-CA9444773A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590E4C-3B35-46E6-BB2E-F392F5E128BB}"/>
              </a:ext>
            </a:extLst>
          </p:cNvPr>
          <p:cNvSpPr>
            <a:spLocks noGrp="1"/>
          </p:cNvSpPr>
          <p:nvPr>
            <p:ph type="sldNum" sz="quarter" idx="12"/>
          </p:nvPr>
        </p:nvSpPr>
        <p:spPr/>
        <p:txBody>
          <a:bodyPr/>
          <a:lstStyle/>
          <a:p>
            <a:fld id="{5A0AE1CC-8AE7-4AE5-B58E-BC894BFDD40E}" type="slidenum">
              <a:rPr lang="en-GB" smtClean="0"/>
              <a:t>‹#›</a:t>
            </a:fld>
            <a:endParaRPr lang="en-GB"/>
          </a:p>
        </p:txBody>
      </p:sp>
    </p:spTree>
    <p:extLst>
      <p:ext uri="{BB962C8B-B14F-4D97-AF65-F5344CB8AC3E}">
        <p14:creationId xmlns:p14="http://schemas.microsoft.com/office/powerpoint/2010/main" val="3492499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81A13-0551-489E-AAE6-B32F0958CA6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8B3A6BC-81FA-46B1-812E-A61E15E7D3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F2B44A-25F5-482C-9A9A-E2AFD90A89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65DE6CC-6573-44A4-97ED-80958C7E77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56BB40-C979-40A6-80AC-557BE14D6FE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A6AB270-92F4-4072-9541-298302B60485}"/>
              </a:ext>
            </a:extLst>
          </p:cNvPr>
          <p:cNvSpPr>
            <a:spLocks noGrp="1"/>
          </p:cNvSpPr>
          <p:nvPr>
            <p:ph type="dt" sz="half" idx="10"/>
          </p:nvPr>
        </p:nvSpPr>
        <p:spPr/>
        <p:txBody>
          <a:bodyPr/>
          <a:lstStyle/>
          <a:p>
            <a:fld id="{B65CFF85-DD59-4AD0-8BDE-FC87CC058486}" type="datetimeFigureOut">
              <a:rPr lang="en-GB" smtClean="0"/>
              <a:t>20/07/2022</a:t>
            </a:fld>
            <a:endParaRPr lang="en-GB"/>
          </a:p>
        </p:txBody>
      </p:sp>
      <p:sp>
        <p:nvSpPr>
          <p:cNvPr id="8" name="Footer Placeholder 7">
            <a:extLst>
              <a:ext uri="{FF2B5EF4-FFF2-40B4-BE49-F238E27FC236}">
                <a16:creationId xmlns:a16="http://schemas.microsoft.com/office/drawing/2014/main" id="{A2B07069-FECC-4725-9E67-8DEC99EA923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ECE62ED-2EF6-4373-B6F3-4B7376DA2969}"/>
              </a:ext>
            </a:extLst>
          </p:cNvPr>
          <p:cNvSpPr>
            <a:spLocks noGrp="1"/>
          </p:cNvSpPr>
          <p:nvPr>
            <p:ph type="sldNum" sz="quarter" idx="12"/>
          </p:nvPr>
        </p:nvSpPr>
        <p:spPr/>
        <p:txBody>
          <a:bodyPr/>
          <a:lstStyle/>
          <a:p>
            <a:fld id="{5A0AE1CC-8AE7-4AE5-B58E-BC894BFDD40E}" type="slidenum">
              <a:rPr lang="en-GB" smtClean="0"/>
              <a:t>‹#›</a:t>
            </a:fld>
            <a:endParaRPr lang="en-GB"/>
          </a:p>
        </p:txBody>
      </p:sp>
    </p:spTree>
    <p:extLst>
      <p:ext uri="{BB962C8B-B14F-4D97-AF65-F5344CB8AC3E}">
        <p14:creationId xmlns:p14="http://schemas.microsoft.com/office/powerpoint/2010/main" val="9957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038A2-C89E-4067-89C0-6B0AFBCC555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19065E0-1B98-40AC-85B4-0CB6DCD46A7E}"/>
              </a:ext>
            </a:extLst>
          </p:cNvPr>
          <p:cNvSpPr>
            <a:spLocks noGrp="1"/>
          </p:cNvSpPr>
          <p:nvPr>
            <p:ph type="dt" sz="half" idx="10"/>
          </p:nvPr>
        </p:nvSpPr>
        <p:spPr/>
        <p:txBody>
          <a:bodyPr/>
          <a:lstStyle/>
          <a:p>
            <a:fld id="{B65CFF85-DD59-4AD0-8BDE-FC87CC058486}" type="datetimeFigureOut">
              <a:rPr lang="en-GB" smtClean="0"/>
              <a:t>20/07/2022</a:t>
            </a:fld>
            <a:endParaRPr lang="en-GB"/>
          </a:p>
        </p:txBody>
      </p:sp>
      <p:sp>
        <p:nvSpPr>
          <p:cNvPr id="4" name="Footer Placeholder 3">
            <a:extLst>
              <a:ext uri="{FF2B5EF4-FFF2-40B4-BE49-F238E27FC236}">
                <a16:creationId xmlns:a16="http://schemas.microsoft.com/office/drawing/2014/main" id="{44526CE8-3391-48DA-A1B1-04BF6738736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61E0B1A-C86F-4150-867C-B6C51482127F}"/>
              </a:ext>
            </a:extLst>
          </p:cNvPr>
          <p:cNvSpPr>
            <a:spLocks noGrp="1"/>
          </p:cNvSpPr>
          <p:nvPr>
            <p:ph type="sldNum" sz="quarter" idx="12"/>
          </p:nvPr>
        </p:nvSpPr>
        <p:spPr/>
        <p:txBody>
          <a:bodyPr/>
          <a:lstStyle/>
          <a:p>
            <a:fld id="{5A0AE1CC-8AE7-4AE5-B58E-BC894BFDD40E}" type="slidenum">
              <a:rPr lang="en-GB" smtClean="0"/>
              <a:t>‹#›</a:t>
            </a:fld>
            <a:endParaRPr lang="en-GB"/>
          </a:p>
        </p:txBody>
      </p:sp>
    </p:spTree>
    <p:extLst>
      <p:ext uri="{BB962C8B-B14F-4D97-AF65-F5344CB8AC3E}">
        <p14:creationId xmlns:p14="http://schemas.microsoft.com/office/powerpoint/2010/main" val="269061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5357EB-6064-4753-A1A1-9A1A9F6A3F3C}"/>
              </a:ext>
            </a:extLst>
          </p:cNvPr>
          <p:cNvSpPr>
            <a:spLocks noGrp="1"/>
          </p:cNvSpPr>
          <p:nvPr>
            <p:ph type="dt" sz="half" idx="10"/>
          </p:nvPr>
        </p:nvSpPr>
        <p:spPr/>
        <p:txBody>
          <a:bodyPr/>
          <a:lstStyle/>
          <a:p>
            <a:fld id="{B65CFF85-DD59-4AD0-8BDE-FC87CC058486}" type="datetimeFigureOut">
              <a:rPr lang="en-GB" smtClean="0"/>
              <a:t>20/07/2022</a:t>
            </a:fld>
            <a:endParaRPr lang="en-GB"/>
          </a:p>
        </p:txBody>
      </p:sp>
      <p:sp>
        <p:nvSpPr>
          <p:cNvPr id="3" name="Footer Placeholder 2">
            <a:extLst>
              <a:ext uri="{FF2B5EF4-FFF2-40B4-BE49-F238E27FC236}">
                <a16:creationId xmlns:a16="http://schemas.microsoft.com/office/drawing/2014/main" id="{E84B4E27-3453-4584-970A-3015FE81ACF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B350D57-9BCD-4D15-9155-5C4FA6E762B9}"/>
              </a:ext>
            </a:extLst>
          </p:cNvPr>
          <p:cNvSpPr>
            <a:spLocks noGrp="1"/>
          </p:cNvSpPr>
          <p:nvPr>
            <p:ph type="sldNum" sz="quarter" idx="12"/>
          </p:nvPr>
        </p:nvSpPr>
        <p:spPr/>
        <p:txBody>
          <a:bodyPr/>
          <a:lstStyle/>
          <a:p>
            <a:fld id="{5A0AE1CC-8AE7-4AE5-B58E-BC894BFDD40E}" type="slidenum">
              <a:rPr lang="en-GB" smtClean="0"/>
              <a:t>‹#›</a:t>
            </a:fld>
            <a:endParaRPr lang="en-GB"/>
          </a:p>
        </p:txBody>
      </p:sp>
    </p:spTree>
    <p:extLst>
      <p:ext uri="{BB962C8B-B14F-4D97-AF65-F5344CB8AC3E}">
        <p14:creationId xmlns:p14="http://schemas.microsoft.com/office/powerpoint/2010/main" val="2388079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555C6-ED1D-49F3-B6AE-FDE15E9366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30FD625-A72F-474A-A310-0A1B267F28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568D804-828E-452B-89D2-23020121B7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4A4FEF-E6D9-4949-8E62-7EFA4F2132F0}"/>
              </a:ext>
            </a:extLst>
          </p:cNvPr>
          <p:cNvSpPr>
            <a:spLocks noGrp="1"/>
          </p:cNvSpPr>
          <p:nvPr>
            <p:ph type="dt" sz="half" idx="10"/>
          </p:nvPr>
        </p:nvSpPr>
        <p:spPr/>
        <p:txBody>
          <a:bodyPr/>
          <a:lstStyle/>
          <a:p>
            <a:fld id="{B65CFF85-DD59-4AD0-8BDE-FC87CC058486}" type="datetimeFigureOut">
              <a:rPr lang="en-GB" smtClean="0"/>
              <a:t>20/07/2022</a:t>
            </a:fld>
            <a:endParaRPr lang="en-GB"/>
          </a:p>
        </p:txBody>
      </p:sp>
      <p:sp>
        <p:nvSpPr>
          <p:cNvPr id="6" name="Footer Placeholder 5">
            <a:extLst>
              <a:ext uri="{FF2B5EF4-FFF2-40B4-BE49-F238E27FC236}">
                <a16:creationId xmlns:a16="http://schemas.microsoft.com/office/drawing/2014/main" id="{415220F0-C5C5-42DB-BEE3-C9482CAE28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0AEE245-FD68-4BC5-9F23-0408EA6CCFD4}"/>
              </a:ext>
            </a:extLst>
          </p:cNvPr>
          <p:cNvSpPr>
            <a:spLocks noGrp="1"/>
          </p:cNvSpPr>
          <p:nvPr>
            <p:ph type="sldNum" sz="quarter" idx="12"/>
          </p:nvPr>
        </p:nvSpPr>
        <p:spPr/>
        <p:txBody>
          <a:bodyPr/>
          <a:lstStyle/>
          <a:p>
            <a:fld id="{5A0AE1CC-8AE7-4AE5-B58E-BC894BFDD40E}" type="slidenum">
              <a:rPr lang="en-GB" smtClean="0"/>
              <a:t>‹#›</a:t>
            </a:fld>
            <a:endParaRPr lang="en-GB"/>
          </a:p>
        </p:txBody>
      </p:sp>
    </p:spTree>
    <p:extLst>
      <p:ext uri="{BB962C8B-B14F-4D97-AF65-F5344CB8AC3E}">
        <p14:creationId xmlns:p14="http://schemas.microsoft.com/office/powerpoint/2010/main" val="1526749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20413-F170-4A82-9BD8-D83A372731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1B6CDAE-B4AB-4015-9E8D-0A048E27B3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F482B0E7-A409-4026-9212-AB56538190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771DEE-E30A-45D0-9165-DE2D8A8087F0}"/>
              </a:ext>
            </a:extLst>
          </p:cNvPr>
          <p:cNvSpPr>
            <a:spLocks noGrp="1"/>
          </p:cNvSpPr>
          <p:nvPr>
            <p:ph type="dt" sz="half" idx="10"/>
          </p:nvPr>
        </p:nvSpPr>
        <p:spPr/>
        <p:txBody>
          <a:bodyPr/>
          <a:lstStyle/>
          <a:p>
            <a:fld id="{B65CFF85-DD59-4AD0-8BDE-FC87CC058486}" type="datetimeFigureOut">
              <a:rPr lang="en-GB" smtClean="0"/>
              <a:t>20/07/2022</a:t>
            </a:fld>
            <a:endParaRPr lang="en-GB"/>
          </a:p>
        </p:txBody>
      </p:sp>
      <p:sp>
        <p:nvSpPr>
          <p:cNvPr id="6" name="Footer Placeholder 5">
            <a:extLst>
              <a:ext uri="{FF2B5EF4-FFF2-40B4-BE49-F238E27FC236}">
                <a16:creationId xmlns:a16="http://schemas.microsoft.com/office/drawing/2014/main" id="{CD8346BE-6D36-46B1-B5C6-DEDE1A951BF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B7F31A3-51B6-44AC-A26D-21D055C7B154}"/>
              </a:ext>
            </a:extLst>
          </p:cNvPr>
          <p:cNvSpPr>
            <a:spLocks noGrp="1"/>
          </p:cNvSpPr>
          <p:nvPr>
            <p:ph type="sldNum" sz="quarter" idx="12"/>
          </p:nvPr>
        </p:nvSpPr>
        <p:spPr/>
        <p:txBody>
          <a:bodyPr/>
          <a:lstStyle/>
          <a:p>
            <a:fld id="{5A0AE1CC-8AE7-4AE5-B58E-BC894BFDD40E}" type="slidenum">
              <a:rPr lang="en-GB" smtClean="0"/>
              <a:t>‹#›</a:t>
            </a:fld>
            <a:endParaRPr lang="en-GB"/>
          </a:p>
        </p:txBody>
      </p:sp>
    </p:spTree>
    <p:extLst>
      <p:ext uri="{BB962C8B-B14F-4D97-AF65-F5344CB8AC3E}">
        <p14:creationId xmlns:p14="http://schemas.microsoft.com/office/powerpoint/2010/main" val="888063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0245FD-AD40-4FC3-AA85-D526A1AB5E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EA434CF-4E03-4748-81DD-5182EAE345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9965B1-9B00-44CE-9139-09B507A978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5CFF85-DD59-4AD0-8BDE-FC87CC058486}" type="datetimeFigureOut">
              <a:rPr lang="en-GB" smtClean="0"/>
              <a:t>20/07/2022</a:t>
            </a:fld>
            <a:endParaRPr lang="en-GB"/>
          </a:p>
        </p:txBody>
      </p:sp>
      <p:sp>
        <p:nvSpPr>
          <p:cNvPr id="5" name="Footer Placeholder 4">
            <a:extLst>
              <a:ext uri="{FF2B5EF4-FFF2-40B4-BE49-F238E27FC236}">
                <a16:creationId xmlns:a16="http://schemas.microsoft.com/office/drawing/2014/main" id="{E29972D9-DC7F-468A-BC29-EF4A8A41AC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3461428-F87F-4CFE-B752-6465B5DB90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0AE1CC-8AE7-4AE5-B58E-BC894BFDD40E}" type="slidenum">
              <a:rPr lang="en-GB" smtClean="0"/>
              <a:t>‹#›</a:t>
            </a:fld>
            <a:endParaRPr lang="en-GB"/>
          </a:p>
        </p:txBody>
      </p:sp>
    </p:spTree>
    <p:extLst>
      <p:ext uri="{BB962C8B-B14F-4D97-AF65-F5344CB8AC3E}">
        <p14:creationId xmlns:p14="http://schemas.microsoft.com/office/powerpoint/2010/main" val="1122883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ted.europa.eu/TED/main/HomePage.do?lg=en" TargetMode="External"/><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gov.uk/contracts-finder" TargetMode="External"/><Relationship Id="rId5" Type="http://schemas.openxmlformats.org/officeDocument/2006/relationships/image" Target="../media/image3.png"/><Relationship Id="rId4" Type="http://schemas.openxmlformats.org/officeDocument/2006/relationships/hyperlink" Target="https://www.find-tender.service.gov.uk/Search" TargetMode="External"/><Relationship Id="rId9"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uk.eu-supply.com/login.asp?B=nwupc"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gov.uk/government/publications/procurement-policy-note-816-standard-selection-questionnaire-sq-template"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thecpc.ac.uk/members/" TargetMode="External"/><Relationship Id="rId4" Type="http://schemas.openxmlformats.org/officeDocument/2006/relationships/hyperlink" Target="https://nwupc.ac.uk/our-members"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https://prezi.com/view/GTVz2BN0NmiKYLJmHG6k/" TargetMode="External"/><Relationship Id="rId4" Type="http://schemas.openxmlformats.org/officeDocument/2006/relationships/hyperlink" Target="https://nwupc.us10.list-manage.com/track/click?u=3a7cca296decf158dcbcfe13f&amp;id=2d493c44f0&amp;e=760fa21481"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3121B8-0CA7-4AFC-BA4A-12DD686FD4DC}"/>
              </a:ext>
            </a:extLst>
          </p:cNvPr>
          <p:cNvSpPr/>
          <p:nvPr/>
        </p:nvSpPr>
        <p:spPr>
          <a:xfrm rot="315602">
            <a:off x="-139694" y="6282837"/>
            <a:ext cx="12338048" cy="1140342"/>
          </a:xfrm>
          <a:custGeom>
            <a:avLst/>
            <a:gdLst>
              <a:gd name="connsiteX0" fmla="*/ 0 w 17473085"/>
              <a:gd name="connsiteY0" fmla="*/ 0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0 w 17473085"/>
              <a:gd name="connsiteY4" fmla="*/ 0 h 2459048"/>
              <a:gd name="connsiteX0" fmla="*/ 2379817 w 17473085"/>
              <a:gd name="connsiteY0" fmla="*/ 43267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2379817 w 17473085"/>
              <a:gd name="connsiteY4" fmla="*/ 43267 h 2459048"/>
              <a:gd name="connsiteX0" fmla="*/ 0 w 15093268"/>
              <a:gd name="connsiteY0" fmla="*/ 43267 h 2459048"/>
              <a:gd name="connsiteX1" fmla="*/ 15093268 w 15093268"/>
              <a:gd name="connsiteY1" fmla="*/ 0 h 2459048"/>
              <a:gd name="connsiteX2" fmla="*/ 15093268 w 15093268"/>
              <a:gd name="connsiteY2" fmla="*/ 2459048 h 2459048"/>
              <a:gd name="connsiteX3" fmla="*/ 110349 w 15093268"/>
              <a:gd name="connsiteY3" fmla="*/ 1326103 h 2459048"/>
              <a:gd name="connsiteX4" fmla="*/ 0 w 15093268"/>
              <a:gd name="connsiteY4" fmla="*/ 43267 h 2459048"/>
              <a:gd name="connsiteX0" fmla="*/ 0 w 15093268"/>
              <a:gd name="connsiteY0" fmla="*/ 43267 h 1326103"/>
              <a:gd name="connsiteX1" fmla="*/ 15093268 w 15093268"/>
              <a:gd name="connsiteY1" fmla="*/ 0 h 1326103"/>
              <a:gd name="connsiteX2" fmla="*/ 12387589 w 15093268"/>
              <a:gd name="connsiteY2" fmla="*/ 142826 h 1326103"/>
              <a:gd name="connsiteX3" fmla="*/ 110349 w 15093268"/>
              <a:gd name="connsiteY3" fmla="*/ 1326103 h 1326103"/>
              <a:gd name="connsiteX4" fmla="*/ 0 w 15093268"/>
              <a:gd name="connsiteY4" fmla="*/ 43267 h 1326103"/>
              <a:gd name="connsiteX0" fmla="*/ 0 w 12402135"/>
              <a:gd name="connsiteY0" fmla="*/ 0 h 1282836"/>
              <a:gd name="connsiteX1" fmla="*/ 12402135 w 12402135"/>
              <a:gd name="connsiteY1" fmla="*/ 15005 h 1282836"/>
              <a:gd name="connsiteX2" fmla="*/ 12387589 w 12402135"/>
              <a:gd name="connsiteY2" fmla="*/ 99559 h 1282836"/>
              <a:gd name="connsiteX3" fmla="*/ 110349 w 12402135"/>
              <a:gd name="connsiteY3" fmla="*/ 1282836 h 1282836"/>
              <a:gd name="connsiteX4" fmla="*/ 0 w 12402135"/>
              <a:gd name="connsiteY4" fmla="*/ 0 h 1282836"/>
              <a:gd name="connsiteX0" fmla="*/ 0 w 12402135"/>
              <a:gd name="connsiteY0" fmla="*/ 0 h 1119859"/>
              <a:gd name="connsiteX1" fmla="*/ 12402135 w 12402135"/>
              <a:gd name="connsiteY1" fmla="*/ 15005 h 1119859"/>
              <a:gd name="connsiteX2" fmla="*/ 12387589 w 12402135"/>
              <a:gd name="connsiteY2" fmla="*/ 99559 h 1119859"/>
              <a:gd name="connsiteX3" fmla="*/ 139071 w 12402135"/>
              <a:gd name="connsiteY3" fmla="*/ 1119859 h 1119859"/>
              <a:gd name="connsiteX4" fmla="*/ 0 w 12402135"/>
              <a:gd name="connsiteY4" fmla="*/ 0 h 1119859"/>
              <a:gd name="connsiteX0" fmla="*/ 0 w 12342121"/>
              <a:gd name="connsiteY0" fmla="*/ 0 h 1108535"/>
              <a:gd name="connsiteX1" fmla="*/ 12342121 w 12342121"/>
              <a:gd name="connsiteY1" fmla="*/ 3681 h 1108535"/>
              <a:gd name="connsiteX2" fmla="*/ 12327575 w 12342121"/>
              <a:gd name="connsiteY2" fmla="*/ 88235 h 1108535"/>
              <a:gd name="connsiteX3" fmla="*/ 79057 w 12342121"/>
              <a:gd name="connsiteY3" fmla="*/ 1108535 h 1108535"/>
              <a:gd name="connsiteX4" fmla="*/ 0 w 12342121"/>
              <a:gd name="connsiteY4" fmla="*/ 0 h 1108535"/>
              <a:gd name="connsiteX0" fmla="*/ 0 w 12342121"/>
              <a:gd name="connsiteY0" fmla="*/ 0 h 1106227"/>
              <a:gd name="connsiteX1" fmla="*/ 12342121 w 12342121"/>
              <a:gd name="connsiteY1" fmla="*/ 3681 h 1106227"/>
              <a:gd name="connsiteX2" fmla="*/ 12327575 w 12342121"/>
              <a:gd name="connsiteY2" fmla="*/ 88235 h 1106227"/>
              <a:gd name="connsiteX3" fmla="*/ 104118 w 12342121"/>
              <a:gd name="connsiteY3" fmla="*/ 1106227 h 1106227"/>
              <a:gd name="connsiteX4" fmla="*/ 0 w 12342121"/>
              <a:gd name="connsiteY4" fmla="*/ 0 h 1106227"/>
              <a:gd name="connsiteX0" fmla="*/ 0 w 12339054"/>
              <a:gd name="connsiteY0" fmla="*/ 29631 h 1135858"/>
              <a:gd name="connsiteX1" fmla="*/ 12339054 w 12339054"/>
              <a:gd name="connsiteY1" fmla="*/ 0 h 1135858"/>
              <a:gd name="connsiteX2" fmla="*/ 12327575 w 12339054"/>
              <a:gd name="connsiteY2" fmla="*/ 117866 h 1135858"/>
              <a:gd name="connsiteX3" fmla="*/ 104118 w 12339054"/>
              <a:gd name="connsiteY3" fmla="*/ 1135858 h 1135858"/>
              <a:gd name="connsiteX4" fmla="*/ 0 w 12339054"/>
              <a:gd name="connsiteY4" fmla="*/ 29631 h 1135858"/>
              <a:gd name="connsiteX0" fmla="*/ 0 w 12339054"/>
              <a:gd name="connsiteY0" fmla="*/ 29631 h 1135858"/>
              <a:gd name="connsiteX1" fmla="*/ 12339054 w 12339054"/>
              <a:gd name="connsiteY1" fmla="*/ 0 h 1135858"/>
              <a:gd name="connsiteX2" fmla="*/ 12330641 w 12339054"/>
              <a:gd name="connsiteY2" fmla="*/ 151179 h 1135858"/>
              <a:gd name="connsiteX3" fmla="*/ 104118 w 12339054"/>
              <a:gd name="connsiteY3" fmla="*/ 1135858 h 1135858"/>
              <a:gd name="connsiteX4" fmla="*/ 0 w 12339054"/>
              <a:gd name="connsiteY4" fmla="*/ 29631 h 1135858"/>
              <a:gd name="connsiteX0" fmla="*/ 0 w 12339054"/>
              <a:gd name="connsiteY0" fmla="*/ 29631 h 1103567"/>
              <a:gd name="connsiteX1" fmla="*/ 12339054 w 12339054"/>
              <a:gd name="connsiteY1" fmla="*/ 0 h 1103567"/>
              <a:gd name="connsiteX2" fmla="*/ 12330641 w 12339054"/>
              <a:gd name="connsiteY2" fmla="*/ 151179 h 1103567"/>
              <a:gd name="connsiteX3" fmla="*/ 89947 w 12339054"/>
              <a:gd name="connsiteY3" fmla="*/ 1103567 h 1103567"/>
              <a:gd name="connsiteX4" fmla="*/ 0 w 12339054"/>
              <a:gd name="connsiteY4" fmla="*/ 29631 h 1103567"/>
              <a:gd name="connsiteX0" fmla="*/ 0 w 12336725"/>
              <a:gd name="connsiteY0" fmla="*/ 54924 h 1128860"/>
              <a:gd name="connsiteX1" fmla="*/ 12336725 w 12336725"/>
              <a:gd name="connsiteY1" fmla="*/ 0 h 1128860"/>
              <a:gd name="connsiteX2" fmla="*/ 12330641 w 12336725"/>
              <a:gd name="connsiteY2" fmla="*/ 176472 h 1128860"/>
              <a:gd name="connsiteX3" fmla="*/ 89947 w 12336725"/>
              <a:gd name="connsiteY3" fmla="*/ 1128860 h 1128860"/>
              <a:gd name="connsiteX4" fmla="*/ 0 w 12336725"/>
              <a:gd name="connsiteY4" fmla="*/ 54924 h 1128860"/>
              <a:gd name="connsiteX0" fmla="*/ 0 w 12338048"/>
              <a:gd name="connsiteY0" fmla="*/ 54924 h 1128860"/>
              <a:gd name="connsiteX1" fmla="*/ 12336725 w 12338048"/>
              <a:gd name="connsiteY1" fmla="*/ 0 h 1128860"/>
              <a:gd name="connsiteX2" fmla="*/ 12338048 w 12338048"/>
              <a:gd name="connsiteY2" fmla="*/ 118398 h 1128860"/>
              <a:gd name="connsiteX3" fmla="*/ 89947 w 12338048"/>
              <a:gd name="connsiteY3" fmla="*/ 1128860 h 1128860"/>
              <a:gd name="connsiteX4" fmla="*/ 0 w 12338048"/>
              <a:gd name="connsiteY4" fmla="*/ 54924 h 1128860"/>
              <a:gd name="connsiteX0" fmla="*/ 0 w 12338048"/>
              <a:gd name="connsiteY0" fmla="*/ 54924 h 1102403"/>
              <a:gd name="connsiteX1" fmla="*/ 12336725 w 12338048"/>
              <a:gd name="connsiteY1" fmla="*/ 0 h 1102403"/>
              <a:gd name="connsiteX2" fmla="*/ 12338048 w 12338048"/>
              <a:gd name="connsiteY2" fmla="*/ 118398 h 1102403"/>
              <a:gd name="connsiteX3" fmla="*/ 100265 w 12338048"/>
              <a:gd name="connsiteY3" fmla="*/ 1102403 h 1102403"/>
              <a:gd name="connsiteX4" fmla="*/ 0 w 12338048"/>
              <a:gd name="connsiteY4" fmla="*/ 54924 h 1102403"/>
              <a:gd name="connsiteX0" fmla="*/ 0 w 12338048"/>
              <a:gd name="connsiteY0" fmla="*/ 54924 h 1140342"/>
              <a:gd name="connsiteX1" fmla="*/ 12336725 w 12338048"/>
              <a:gd name="connsiteY1" fmla="*/ 0 h 1140342"/>
              <a:gd name="connsiteX2" fmla="*/ 12338048 w 12338048"/>
              <a:gd name="connsiteY2" fmla="*/ 118398 h 1140342"/>
              <a:gd name="connsiteX3" fmla="*/ 103758 w 12338048"/>
              <a:gd name="connsiteY3" fmla="*/ 1140342 h 1140342"/>
              <a:gd name="connsiteX4" fmla="*/ 0 w 12338048"/>
              <a:gd name="connsiteY4" fmla="*/ 54924 h 1140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38048" h="1140342">
                <a:moveTo>
                  <a:pt x="0" y="54924"/>
                </a:moveTo>
                <a:lnTo>
                  <a:pt x="12336725" y="0"/>
                </a:lnTo>
                <a:lnTo>
                  <a:pt x="12338048" y="118398"/>
                </a:lnTo>
                <a:lnTo>
                  <a:pt x="103758" y="1140342"/>
                </a:lnTo>
                <a:lnTo>
                  <a:pt x="0" y="54924"/>
                </a:lnTo>
                <a:close/>
              </a:path>
            </a:pathLst>
          </a:custGeom>
          <a:solidFill>
            <a:srgbClr val="74B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920E2B90-27F5-41A8-813D-E2F7C8E8B4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799" y="6451600"/>
            <a:ext cx="6178141" cy="304843"/>
          </a:xfrm>
          <a:prstGeom prst="rect">
            <a:avLst/>
          </a:prstGeom>
        </p:spPr>
      </p:pic>
      <p:pic>
        <p:nvPicPr>
          <p:cNvPr id="3" name="Picture 2" descr="Text&#10;&#10;Description automatically generated">
            <a:extLst>
              <a:ext uri="{FF2B5EF4-FFF2-40B4-BE49-F238E27FC236}">
                <a16:creationId xmlns:a16="http://schemas.microsoft.com/office/drawing/2014/main" id="{8E2F54E2-AB26-4860-B4F9-9BBDBF5FA5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5869" y="91870"/>
            <a:ext cx="2651579" cy="1354279"/>
          </a:xfrm>
          <a:prstGeom prst="rect">
            <a:avLst/>
          </a:prstGeom>
        </p:spPr>
      </p:pic>
      <p:sp>
        <p:nvSpPr>
          <p:cNvPr id="6" name="Title 5">
            <a:extLst>
              <a:ext uri="{FF2B5EF4-FFF2-40B4-BE49-F238E27FC236}">
                <a16:creationId xmlns:a16="http://schemas.microsoft.com/office/drawing/2014/main" id="{4BE24592-1B47-4D54-8FEB-608505BACF18}"/>
              </a:ext>
            </a:extLst>
          </p:cNvPr>
          <p:cNvSpPr>
            <a:spLocks noGrp="1"/>
          </p:cNvSpPr>
          <p:nvPr>
            <p:ph type="ctrTitle"/>
          </p:nvPr>
        </p:nvSpPr>
        <p:spPr/>
        <p:txBody>
          <a:bodyPr/>
          <a:lstStyle/>
          <a:p>
            <a:r>
              <a:rPr lang="en-GB" dirty="0">
                <a:solidFill>
                  <a:srgbClr val="1D2649"/>
                </a:solidFill>
              </a:rPr>
              <a:t>NWUPC Market Engagement </a:t>
            </a:r>
          </a:p>
        </p:txBody>
      </p:sp>
      <p:sp>
        <p:nvSpPr>
          <p:cNvPr id="7" name="Subtitle 6">
            <a:extLst>
              <a:ext uri="{FF2B5EF4-FFF2-40B4-BE49-F238E27FC236}">
                <a16:creationId xmlns:a16="http://schemas.microsoft.com/office/drawing/2014/main" id="{9059C722-4471-4C0F-8B8B-4AC9A6AAD66D}"/>
              </a:ext>
            </a:extLst>
          </p:cNvPr>
          <p:cNvSpPr>
            <a:spLocks noGrp="1"/>
          </p:cNvSpPr>
          <p:nvPr>
            <p:ph type="subTitle" idx="1"/>
          </p:nvPr>
        </p:nvSpPr>
        <p:spPr/>
        <p:txBody>
          <a:bodyPr/>
          <a:lstStyle/>
          <a:p>
            <a:r>
              <a:rPr lang="en-GB" dirty="0">
                <a:solidFill>
                  <a:srgbClr val="1B6875"/>
                </a:solidFill>
              </a:rPr>
              <a:t>Tender for Furniture reference FFE3158 NW- </a:t>
            </a:r>
          </a:p>
          <a:p>
            <a:r>
              <a:rPr lang="en-GB" dirty="0">
                <a:solidFill>
                  <a:srgbClr val="1B6875"/>
                </a:solidFill>
              </a:rPr>
              <a:t>Part 1- Supply of furniture to participating members in Great Britain</a:t>
            </a:r>
          </a:p>
        </p:txBody>
      </p:sp>
    </p:spTree>
    <p:extLst>
      <p:ext uri="{BB962C8B-B14F-4D97-AF65-F5344CB8AC3E}">
        <p14:creationId xmlns:p14="http://schemas.microsoft.com/office/powerpoint/2010/main" val="2335339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3121B8-0CA7-4AFC-BA4A-12DD686FD4DC}"/>
              </a:ext>
            </a:extLst>
          </p:cNvPr>
          <p:cNvSpPr/>
          <p:nvPr/>
        </p:nvSpPr>
        <p:spPr>
          <a:xfrm rot="315602">
            <a:off x="-139694" y="6282837"/>
            <a:ext cx="12338048" cy="1140342"/>
          </a:xfrm>
          <a:custGeom>
            <a:avLst/>
            <a:gdLst>
              <a:gd name="connsiteX0" fmla="*/ 0 w 17473085"/>
              <a:gd name="connsiteY0" fmla="*/ 0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0 w 17473085"/>
              <a:gd name="connsiteY4" fmla="*/ 0 h 2459048"/>
              <a:gd name="connsiteX0" fmla="*/ 2379817 w 17473085"/>
              <a:gd name="connsiteY0" fmla="*/ 43267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2379817 w 17473085"/>
              <a:gd name="connsiteY4" fmla="*/ 43267 h 2459048"/>
              <a:gd name="connsiteX0" fmla="*/ 0 w 15093268"/>
              <a:gd name="connsiteY0" fmla="*/ 43267 h 2459048"/>
              <a:gd name="connsiteX1" fmla="*/ 15093268 w 15093268"/>
              <a:gd name="connsiteY1" fmla="*/ 0 h 2459048"/>
              <a:gd name="connsiteX2" fmla="*/ 15093268 w 15093268"/>
              <a:gd name="connsiteY2" fmla="*/ 2459048 h 2459048"/>
              <a:gd name="connsiteX3" fmla="*/ 110349 w 15093268"/>
              <a:gd name="connsiteY3" fmla="*/ 1326103 h 2459048"/>
              <a:gd name="connsiteX4" fmla="*/ 0 w 15093268"/>
              <a:gd name="connsiteY4" fmla="*/ 43267 h 2459048"/>
              <a:gd name="connsiteX0" fmla="*/ 0 w 15093268"/>
              <a:gd name="connsiteY0" fmla="*/ 43267 h 1326103"/>
              <a:gd name="connsiteX1" fmla="*/ 15093268 w 15093268"/>
              <a:gd name="connsiteY1" fmla="*/ 0 h 1326103"/>
              <a:gd name="connsiteX2" fmla="*/ 12387589 w 15093268"/>
              <a:gd name="connsiteY2" fmla="*/ 142826 h 1326103"/>
              <a:gd name="connsiteX3" fmla="*/ 110349 w 15093268"/>
              <a:gd name="connsiteY3" fmla="*/ 1326103 h 1326103"/>
              <a:gd name="connsiteX4" fmla="*/ 0 w 15093268"/>
              <a:gd name="connsiteY4" fmla="*/ 43267 h 1326103"/>
              <a:gd name="connsiteX0" fmla="*/ 0 w 12402135"/>
              <a:gd name="connsiteY0" fmla="*/ 0 h 1282836"/>
              <a:gd name="connsiteX1" fmla="*/ 12402135 w 12402135"/>
              <a:gd name="connsiteY1" fmla="*/ 15005 h 1282836"/>
              <a:gd name="connsiteX2" fmla="*/ 12387589 w 12402135"/>
              <a:gd name="connsiteY2" fmla="*/ 99559 h 1282836"/>
              <a:gd name="connsiteX3" fmla="*/ 110349 w 12402135"/>
              <a:gd name="connsiteY3" fmla="*/ 1282836 h 1282836"/>
              <a:gd name="connsiteX4" fmla="*/ 0 w 12402135"/>
              <a:gd name="connsiteY4" fmla="*/ 0 h 1282836"/>
              <a:gd name="connsiteX0" fmla="*/ 0 w 12402135"/>
              <a:gd name="connsiteY0" fmla="*/ 0 h 1119859"/>
              <a:gd name="connsiteX1" fmla="*/ 12402135 w 12402135"/>
              <a:gd name="connsiteY1" fmla="*/ 15005 h 1119859"/>
              <a:gd name="connsiteX2" fmla="*/ 12387589 w 12402135"/>
              <a:gd name="connsiteY2" fmla="*/ 99559 h 1119859"/>
              <a:gd name="connsiteX3" fmla="*/ 139071 w 12402135"/>
              <a:gd name="connsiteY3" fmla="*/ 1119859 h 1119859"/>
              <a:gd name="connsiteX4" fmla="*/ 0 w 12402135"/>
              <a:gd name="connsiteY4" fmla="*/ 0 h 1119859"/>
              <a:gd name="connsiteX0" fmla="*/ 0 w 12342121"/>
              <a:gd name="connsiteY0" fmla="*/ 0 h 1108535"/>
              <a:gd name="connsiteX1" fmla="*/ 12342121 w 12342121"/>
              <a:gd name="connsiteY1" fmla="*/ 3681 h 1108535"/>
              <a:gd name="connsiteX2" fmla="*/ 12327575 w 12342121"/>
              <a:gd name="connsiteY2" fmla="*/ 88235 h 1108535"/>
              <a:gd name="connsiteX3" fmla="*/ 79057 w 12342121"/>
              <a:gd name="connsiteY3" fmla="*/ 1108535 h 1108535"/>
              <a:gd name="connsiteX4" fmla="*/ 0 w 12342121"/>
              <a:gd name="connsiteY4" fmla="*/ 0 h 1108535"/>
              <a:gd name="connsiteX0" fmla="*/ 0 w 12342121"/>
              <a:gd name="connsiteY0" fmla="*/ 0 h 1106227"/>
              <a:gd name="connsiteX1" fmla="*/ 12342121 w 12342121"/>
              <a:gd name="connsiteY1" fmla="*/ 3681 h 1106227"/>
              <a:gd name="connsiteX2" fmla="*/ 12327575 w 12342121"/>
              <a:gd name="connsiteY2" fmla="*/ 88235 h 1106227"/>
              <a:gd name="connsiteX3" fmla="*/ 104118 w 12342121"/>
              <a:gd name="connsiteY3" fmla="*/ 1106227 h 1106227"/>
              <a:gd name="connsiteX4" fmla="*/ 0 w 12342121"/>
              <a:gd name="connsiteY4" fmla="*/ 0 h 1106227"/>
              <a:gd name="connsiteX0" fmla="*/ 0 w 12339054"/>
              <a:gd name="connsiteY0" fmla="*/ 29631 h 1135858"/>
              <a:gd name="connsiteX1" fmla="*/ 12339054 w 12339054"/>
              <a:gd name="connsiteY1" fmla="*/ 0 h 1135858"/>
              <a:gd name="connsiteX2" fmla="*/ 12327575 w 12339054"/>
              <a:gd name="connsiteY2" fmla="*/ 117866 h 1135858"/>
              <a:gd name="connsiteX3" fmla="*/ 104118 w 12339054"/>
              <a:gd name="connsiteY3" fmla="*/ 1135858 h 1135858"/>
              <a:gd name="connsiteX4" fmla="*/ 0 w 12339054"/>
              <a:gd name="connsiteY4" fmla="*/ 29631 h 1135858"/>
              <a:gd name="connsiteX0" fmla="*/ 0 w 12339054"/>
              <a:gd name="connsiteY0" fmla="*/ 29631 h 1135858"/>
              <a:gd name="connsiteX1" fmla="*/ 12339054 w 12339054"/>
              <a:gd name="connsiteY1" fmla="*/ 0 h 1135858"/>
              <a:gd name="connsiteX2" fmla="*/ 12330641 w 12339054"/>
              <a:gd name="connsiteY2" fmla="*/ 151179 h 1135858"/>
              <a:gd name="connsiteX3" fmla="*/ 104118 w 12339054"/>
              <a:gd name="connsiteY3" fmla="*/ 1135858 h 1135858"/>
              <a:gd name="connsiteX4" fmla="*/ 0 w 12339054"/>
              <a:gd name="connsiteY4" fmla="*/ 29631 h 1135858"/>
              <a:gd name="connsiteX0" fmla="*/ 0 w 12339054"/>
              <a:gd name="connsiteY0" fmla="*/ 29631 h 1103567"/>
              <a:gd name="connsiteX1" fmla="*/ 12339054 w 12339054"/>
              <a:gd name="connsiteY1" fmla="*/ 0 h 1103567"/>
              <a:gd name="connsiteX2" fmla="*/ 12330641 w 12339054"/>
              <a:gd name="connsiteY2" fmla="*/ 151179 h 1103567"/>
              <a:gd name="connsiteX3" fmla="*/ 89947 w 12339054"/>
              <a:gd name="connsiteY3" fmla="*/ 1103567 h 1103567"/>
              <a:gd name="connsiteX4" fmla="*/ 0 w 12339054"/>
              <a:gd name="connsiteY4" fmla="*/ 29631 h 1103567"/>
              <a:gd name="connsiteX0" fmla="*/ 0 w 12336725"/>
              <a:gd name="connsiteY0" fmla="*/ 54924 h 1128860"/>
              <a:gd name="connsiteX1" fmla="*/ 12336725 w 12336725"/>
              <a:gd name="connsiteY1" fmla="*/ 0 h 1128860"/>
              <a:gd name="connsiteX2" fmla="*/ 12330641 w 12336725"/>
              <a:gd name="connsiteY2" fmla="*/ 176472 h 1128860"/>
              <a:gd name="connsiteX3" fmla="*/ 89947 w 12336725"/>
              <a:gd name="connsiteY3" fmla="*/ 1128860 h 1128860"/>
              <a:gd name="connsiteX4" fmla="*/ 0 w 12336725"/>
              <a:gd name="connsiteY4" fmla="*/ 54924 h 1128860"/>
              <a:gd name="connsiteX0" fmla="*/ 0 w 12338048"/>
              <a:gd name="connsiteY0" fmla="*/ 54924 h 1128860"/>
              <a:gd name="connsiteX1" fmla="*/ 12336725 w 12338048"/>
              <a:gd name="connsiteY1" fmla="*/ 0 h 1128860"/>
              <a:gd name="connsiteX2" fmla="*/ 12338048 w 12338048"/>
              <a:gd name="connsiteY2" fmla="*/ 118398 h 1128860"/>
              <a:gd name="connsiteX3" fmla="*/ 89947 w 12338048"/>
              <a:gd name="connsiteY3" fmla="*/ 1128860 h 1128860"/>
              <a:gd name="connsiteX4" fmla="*/ 0 w 12338048"/>
              <a:gd name="connsiteY4" fmla="*/ 54924 h 1128860"/>
              <a:gd name="connsiteX0" fmla="*/ 0 w 12338048"/>
              <a:gd name="connsiteY0" fmla="*/ 54924 h 1102403"/>
              <a:gd name="connsiteX1" fmla="*/ 12336725 w 12338048"/>
              <a:gd name="connsiteY1" fmla="*/ 0 h 1102403"/>
              <a:gd name="connsiteX2" fmla="*/ 12338048 w 12338048"/>
              <a:gd name="connsiteY2" fmla="*/ 118398 h 1102403"/>
              <a:gd name="connsiteX3" fmla="*/ 100265 w 12338048"/>
              <a:gd name="connsiteY3" fmla="*/ 1102403 h 1102403"/>
              <a:gd name="connsiteX4" fmla="*/ 0 w 12338048"/>
              <a:gd name="connsiteY4" fmla="*/ 54924 h 1102403"/>
              <a:gd name="connsiteX0" fmla="*/ 0 w 12338048"/>
              <a:gd name="connsiteY0" fmla="*/ 54924 h 1140342"/>
              <a:gd name="connsiteX1" fmla="*/ 12336725 w 12338048"/>
              <a:gd name="connsiteY1" fmla="*/ 0 h 1140342"/>
              <a:gd name="connsiteX2" fmla="*/ 12338048 w 12338048"/>
              <a:gd name="connsiteY2" fmla="*/ 118398 h 1140342"/>
              <a:gd name="connsiteX3" fmla="*/ 103758 w 12338048"/>
              <a:gd name="connsiteY3" fmla="*/ 1140342 h 1140342"/>
              <a:gd name="connsiteX4" fmla="*/ 0 w 12338048"/>
              <a:gd name="connsiteY4" fmla="*/ 54924 h 1140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38048" h="1140342">
                <a:moveTo>
                  <a:pt x="0" y="54924"/>
                </a:moveTo>
                <a:lnTo>
                  <a:pt x="12336725" y="0"/>
                </a:lnTo>
                <a:lnTo>
                  <a:pt x="12338048" y="118398"/>
                </a:lnTo>
                <a:lnTo>
                  <a:pt x="103758" y="1140342"/>
                </a:lnTo>
                <a:lnTo>
                  <a:pt x="0" y="54924"/>
                </a:lnTo>
                <a:close/>
              </a:path>
            </a:pathLst>
          </a:custGeom>
          <a:solidFill>
            <a:srgbClr val="74B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920E2B90-27F5-41A8-813D-E2F7C8E8B4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799" y="6451600"/>
            <a:ext cx="6178141" cy="304843"/>
          </a:xfrm>
          <a:prstGeom prst="rect">
            <a:avLst/>
          </a:prstGeom>
        </p:spPr>
      </p:pic>
      <p:pic>
        <p:nvPicPr>
          <p:cNvPr id="3" name="Picture 2" descr="Text&#10;&#10;Description automatically generated">
            <a:extLst>
              <a:ext uri="{FF2B5EF4-FFF2-40B4-BE49-F238E27FC236}">
                <a16:creationId xmlns:a16="http://schemas.microsoft.com/office/drawing/2014/main" id="{8E2F54E2-AB26-4860-B4F9-9BBDBF5FA5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5869" y="91870"/>
            <a:ext cx="2651579" cy="1354279"/>
          </a:xfrm>
          <a:prstGeom prst="rect">
            <a:avLst/>
          </a:prstGeom>
        </p:spPr>
      </p:pic>
      <p:sp>
        <p:nvSpPr>
          <p:cNvPr id="2" name="Title 1">
            <a:extLst>
              <a:ext uri="{FF2B5EF4-FFF2-40B4-BE49-F238E27FC236}">
                <a16:creationId xmlns:a16="http://schemas.microsoft.com/office/drawing/2014/main" id="{F5619353-145D-48CA-9C5A-A176118BFAB5}"/>
              </a:ext>
            </a:extLst>
          </p:cNvPr>
          <p:cNvSpPr>
            <a:spLocks noGrp="1"/>
          </p:cNvSpPr>
          <p:nvPr>
            <p:ph type="title"/>
          </p:nvPr>
        </p:nvSpPr>
        <p:spPr>
          <a:xfrm>
            <a:off x="256058" y="120586"/>
            <a:ext cx="10515600" cy="1325563"/>
          </a:xfrm>
        </p:spPr>
        <p:txBody>
          <a:bodyPr/>
          <a:lstStyle/>
          <a:p>
            <a:r>
              <a:rPr lang="en-GB" dirty="0">
                <a:solidFill>
                  <a:srgbClr val="1D2649"/>
                </a:solidFill>
              </a:rPr>
              <a:t>What is a Framework Agreement?</a:t>
            </a:r>
          </a:p>
        </p:txBody>
      </p:sp>
      <p:sp>
        <p:nvSpPr>
          <p:cNvPr id="5" name="Content Placeholder 4">
            <a:extLst>
              <a:ext uri="{FF2B5EF4-FFF2-40B4-BE49-F238E27FC236}">
                <a16:creationId xmlns:a16="http://schemas.microsoft.com/office/drawing/2014/main" id="{949E55FE-F7D7-4DDC-BE10-5F976648FD32}"/>
              </a:ext>
            </a:extLst>
          </p:cNvPr>
          <p:cNvSpPr>
            <a:spLocks noGrp="1"/>
          </p:cNvSpPr>
          <p:nvPr>
            <p:ph idx="1"/>
          </p:nvPr>
        </p:nvSpPr>
        <p:spPr>
          <a:xfrm>
            <a:off x="405770" y="1584115"/>
            <a:ext cx="10515600" cy="4351338"/>
          </a:xfrm>
        </p:spPr>
        <p:txBody>
          <a:bodyPr>
            <a:normAutofit/>
          </a:bodyPr>
          <a:lstStyle/>
          <a:p>
            <a:pPr marL="0" indent="0" algn="ctr">
              <a:buNone/>
            </a:pPr>
            <a:r>
              <a:rPr lang="en-GB" sz="2400" dirty="0">
                <a:solidFill>
                  <a:srgbClr val="1B6875"/>
                </a:solidFill>
              </a:rPr>
              <a:t>“An agreement between one or more contracting authorities and one or more economic operators, the purpose of which is to establish the terms governing contracts to be awarded during a given period, in particular with regard to price” PCR 2015</a:t>
            </a:r>
          </a:p>
          <a:p>
            <a:pPr algn="just"/>
            <a:r>
              <a:rPr lang="en-GB" sz="2400" dirty="0"/>
              <a:t>It is not a contract and there is no commitment to purchase.</a:t>
            </a:r>
          </a:p>
          <a:p>
            <a:pPr algn="just"/>
            <a:r>
              <a:rPr lang="en-GB" sz="2400" dirty="0"/>
              <a:t>Call-off contracts will be formed by member institutions under the framework agreement.</a:t>
            </a:r>
          </a:p>
          <a:p>
            <a:pPr algn="just"/>
            <a:r>
              <a:rPr lang="en-GB" sz="2400" dirty="0"/>
              <a:t>NWUPC does not mandate use of its agreements by our members or other participating organisations, but we do gain prior commitment from members around the appetite for an agreement and specific member requirements.</a:t>
            </a:r>
          </a:p>
          <a:p>
            <a:endParaRPr lang="en-GB" dirty="0"/>
          </a:p>
          <a:p>
            <a:endParaRPr lang="en-GB" dirty="0"/>
          </a:p>
        </p:txBody>
      </p:sp>
    </p:spTree>
    <p:extLst>
      <p:ext uri="{BB962C8B-B14F-4D97-AF65-F5344CB8AC3E}">
        <p14:creationId xmlns:p14="http://schemas.microsoft.com/office/powerpoint/2010/main" val="1057864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3121B8-0CA7-4AFC-BA4A-12DD686FD4DC}"/>
              </a:ext>
            </a:extLst>
          </p:cNvPr>
          <p:cNvSpPr/>
          <p:nvPr/>
        </p:nvSpPr>
        <p:spPr>
          <a:xfrm rot="315602">
            <a:off x="-139694" y="6282837"/>
            <a:ext cx="12338048" cy="1140342"/>
          </a:xfrm>
          <a:custGeom>
            <a:avLst/>
            <a:gdLst>
              <a:gd name="connsiteX0" fmla="*/ 0 w 17473085"/>
              <a:gd name="connsiteY0" fmla="*/ 0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0 w 17473085"/>
              <a:gd name="connsiteY4" fmla="*/ 0 h 2459048"/>
              <a:gd name="connsiteX0" fmla="*/ 2379817 w 17473085"/>
              <a:gd name="connsiteY0" fmla="*/ 43267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2379817 w 17473085"/>
              <a:gd name="connsiteY4" fmla="*/ 43267 h 2459048"/>
              <a:gd name="connsiteX0" fmla="*/ 0 w 15093268"/>
              <a:gd name="connsiteY0" fmla="*/ 43267 h 2459048"/>
              <a:gd name="connsiteX1" fmla="*/ 15093268 w 15093268"/>
              <a:gd name="connsiteY1" fmla="*/ 0 h 2459048"/>
              <a:gd name="connsiteX2" fmla="*/ 15093268 w 15093268"/>
              <a:gd name="connsiteY2" fmla="*/ 2459048 h 2459048"/>
              <a:gd name="connsiteX3" fmla="*/ 110349 w 15093268"/>
              <a:gd name="connsiteY3" fmla="*/ 1326103 h 2459048"/>
              <a:gd name="connsiteX4" fmla="*/ 0 w 15093268"/>
              <a:gd name="connsiteY4" fmla="*/ 43267 h 2459048"/>
              <a:gd name="connsiteX0" fmla="*/ 0 w 15093268"/>
              <a:gd name="connsiteY0" fmla="*/ 43267 h 1326103"/>
              <a:gd name="connsiteX1" fmla="*/ 15093268 w 15093268"/>
              <a:gd name="connsiteY1" fmla="*/ 0 h 1326103"/>
              <a:gd name="connsiteX2" fmla="*/ 12387589 w 15093268"/>
              <a:gd name="connsiteY2" fmla="*/ 142826 h 1326103"/>
              <a:gd name="connsiteX3" fmla="*/ 110349 w 15093268"/>
              <a:gd name="connsiteY3" fmla="*/ 1326103 h 1326103"/>
              <a:gd name="connsiteX4" fmla="*/ 0 w 15093268"/>
              <a:gd name="connsiteY4" fmla="*/ 43267 h 1326103"/>
              <a:gd name="connsiteX0" fmla="*/ 0 w 12402135"/>
              <a:gd name="connsiteY0" fmla="*/ 0 h 1282836"/>
              <a:gd name="connsiteX1" fmla="*/ 12402135 w 12402135"/>
              <a:gd name="connsiteY1" fmla="*/ 15005 h 1282836"/>
              <a:gd name="connsiteX2" fmla="*/ 12387589 w 12402135"/>
              <a:gd name="connsiteY2" fmla="*/ 99559 h 1282836"/>
              <a:gd name="connsiteX3" fmla="*/ 110349 w 12402135"/>
              <a:gd name="connsiteY3" fmla="*/ 1282836 h 1282836"/>
              <a:gd name="connsiteX4" fmla="*/ 0 w 12402135"/>
              <a:gd name="connsiteY4" fmla="*/ 0 h 1282836"/>
              <a:gd name="connsiteX0" fmla="*/ 0 w 12402135"/>
              <a:gd name="connsiteY0" fmla="*/ 0 h 1119859"/>
              <a:gd name="connsiteX1" fmla="*/ 12402135 w 12402135"/>
              <a:gd name="connsiteY1" fmla="*/ 15005 h 1119859"/>
              <a:gd name="connsiteX2" fmla="*/ 12387589 w 12402135"/>
              <a:gd name="connsiteY2" fmla="*/ 99559 h 1119859"/>
              <a:gd name="connsiteX3" fmla="*/ 139071 w 12402135"/>
              <a:gd name="connsiteY3" fmla="*/ 1119859 h 1119859"/>
              <a:gd name="connsiteX4" fmla="*/ 0 w 12402135"/>
              <a:gd name="connsiteY4" fmla="*/ 0 h 1119859"/>
              <a:gd name="connsiteX0" fmla="*/ 0 w 12342121"/>
              <a:gd name="connsiteY0" fmla="*/ 0 h 1108535"/>
              <a:gd name="connsiteX1" fmla="*/ 12342121 w 12342121"/>
              <a:gd name="connsiteY1" fmla="*/ 3681 h 1108535"/>
              <a:gd name="connsiteX2" fmla="*/ 12327575 w 12342121"/>
              <a:gd name="connsiteY2" fmla="*/ 88235 h 1108535"/>
              <a:gd name="connsiteX3" fmla="*/ 79057 w 12342121"/>
              <a:gd name="connsiteY3" fmla="*/ 1108535 h 1108535"/>
              <a:gd name="connsiteX4" fmla="*/ 0 w 12342121"/>
              <a:gd name="connsiteY4" fmla="*/ 0 h 1108535"/>
              <a:gd name="connsiteX0" fmla="*/ 0 w 12342121"/>
              <a:gd name="connsiteY0" fmla="*/ 0 h 1106227"/>
              <a:gd name="connsiteX1" fmla="*/ 12342121 w 12342121"/>
              <a:gd name="connsiteY1" fmla="*/ 3681 h 1106227"/>
              <a:gd name="connsiteX2" fmla="*/ 12327575 w 12342121"/>
              <a:gd name="connsiteY2" fmla="*/ 88235 h 1106227"/>
              <a:gd name="connsiteX3" fmla="*/ 104118 w 12342121"/>
              <a:gd name="connsiteY3" fmla="*/ 1106227 h 1106227"/>
              <a:gd name="connsiteX4" fmla="*/ 0 w 12342121"/>
              <a:gd name="connsiteY4" fmla="*/ 0 h 1106227"/>
              <a:gd name="connsiteX0" fmla="*/ 0 w 12339054"/>
              <a:gd name="connsiteY0" fmla="*/ 29631 h 1135858"/>
              <a:gd name="connsiteX1" fmla="*/ 12339054 w 12339054"/>
              <a:gd name="connsiteY1" fmla="*/ 0 h 1135858"/>
              <a:gd name="connsiteX2" fmla="*/ 12327575 w 12339054"/>
              <a:gd name="connsiteY2" fmla="*/ 117866 h 1135858"/>
              <a:gd name="connsiteX3" fmla="*/ 104118 w 12339054"/>
              <a:gd name="connsiteY3" fmla="*/ 1135858 h 1135858"/>
              <a:gd name="connsiteX4" fmla="*/ 0 w 12339054"/>
              <a:gd name="connsiteY4" fmla="*/ 29631 h 1135858"/>
              <a:gd name="connsiteX0" fmla="*/ 0 w 12339054"/>
              <a:gd name="connsiteY0" fmla="*/ 29631 h 1135858"/>
              <a:gd name="connsiteX1" fmla="*/ 12339054 w 12339054"/>
              <a:gd name="connsiteY1" fmla="*/ 0 h 1135858"/>
              <a:gd name="connsiteX2" fmla="*/ 12330641 w 12339054"/>
              <a:gd name="connsiteY2" fmla="*/ 151179 h 1135858"/>
              <a:gd name="connsiteX3" fmla="*/ 104118 w 12339054"/>
              <a:gd name="connsiteY3" fmla="*/ 1135858 h 1135858"/>
              <a:gd name="connsiteX4" fmla="*/ 0 w 12339054"/>
              <a:gd name="connsiteY4" fmla="*/ 29631 h 1135858"/>
              <a:gd name="connsiteX0" fmla="*/ 0 w 12339054"/>
              <a:gd name="connsiteY0" fmla="*/ 29631 h 1103567"/>
              <a:gd name="connsiteX1" fmla="*/ 12339054 w 12339054"/>
              <a:gd name="connsiteY1" fmla="*/ 0 h 1103567"/>
              <a:gd name="connsiteX2" fmla="*/ 12330641 w 12339054"/>
              <a:gd name="connsiteY2" fmla="*/ 151179 h 1103567"/>
              <a:gd name="connsiteX3" fmla="*/ 89947 w 12339054"/>
              <a:gd name="connsiteY3" fmla="*/ 1103567 h 1103567"/>
              <a:gd name="connsiteX4" fmla="*/ 0 w 12339054"/>
              <a:gd name="connsiteY4" fmla="*/ 29631 h 1103567"/>
              <a:gd name="connsiteX0" fmla="*/ 0 w 12336725"/>
              <a:gd name="connsiteY0" fmla="*/ 54924 h 1128860"/>
              <a:gd name="connsiteX1" fmla="*/ 12336725 w 12336725"/>
              <a:gd name="connsiteY1" fmla="*/ 0 h 1128860"/>
              <a:gd name="connsiteX2" fmla="*/ 12330641 w 12336725"/>
              <a:gd name="connsiteY2" fmla="*/ 176472 h 1128860"/>
              <a:gd name="connsiteX3" fmla="*/ 89947 w 12336725"/>
              <a:gd name="connsiteY3" fmla="*/ 1128860 h 1128860"/>
              <a:gd name="connsiteX4" fmla="*/ 0 w 12336725"/>
              <a:gd name="connsiteY4" fmla="*/ 54924 h 1128860"/>
              <a:gd name="connsiteX0" fmla="*/ 0 w 12338048"/>
              <a:gd name="connsiteY0" fmla="*/ 54924 h 1128860"/>
              <a:gd name="connsiteX1" fmla="*/ 12336725 w 12338048"/>
              <a:gd name="connsiteY1" fmla="*/ 0 h 1128860"/>
              <a:gd name="connsiteX2" fmla="*/ 12338048 w 12338048"/>
              <a:gd name="connsiteY2" fmla="*/ 118398 h 1128860"/>
              <a:gd name="connsiteX3" fmla="*/ 89947 w 12338048"/>
              <a:gd name="connsiteY3" fmla="*/ 1128860 h 1128860"/>
              <a:gd name="connsiteX4" fmla="*/ 0 w 12338048"/>
              <a:gd name="connsiteY4" fmla="*/ 54924 h 1128860"/>
              <a:gd name="connsiteX0" fmla="*/ 0 w 12338048"/>
              <a:gd name="connsiteY0" fmla="*/ 54924 h 1102403"/>
              <a:gd name="connsiteX1" fmla="*/ 12336725 w 12338048"/>
              <a:gd name="connsiteY1" fmla="*/ 0 h 1102403"/>
              <a:gd name="connsiteX2" fmla="*/ 12338048 w 12338048"/>
              <a:gd name="connsiteY2" fmla="*/ 118398 h 1102403"/>
              <a:gd name="connsiteX3" fmla="*/ 100265 w 12338048"/>
              <a:gd name="connsiteY3" fmla="*/ 1102403 h 1102403"/>
              <a:gd name="connsiteX4" fmla="*/ 0 w 12338048"/>
              <a:gd name="connsiteY4" fmla="*/ 54924 h 1102403"/>
              <a:gd name="connsiteX0" fmla="*/ 0 w 12338048"/>
              <a:gd name="connsiteY0" fmla="*/ 54924 h 1140342"/>
              <a:gd name="connsiteX1" fmla="*/ 12336725 w 12338048"/>
              <a:gd name="connsiteY1" fmla="*/ 0 h 1140342"/>
              <a:gd name="connsiteX2" fmla="*/ 12338048 w 12338048"/>
              <a:gd name="connsiteY2" fmla="*/ 118398 h 1140342"/>
              <a:gd name="connsiteX3" fmla="*/ 103758 w 12338048"/>
              <a:gd name="connsiteY3" fmla="*/ 1140342 h 1140342"/>
              <a:gd name="connsiteX4" fmla="*/ 0 w 12338048"/>
              <a:gd name="connsiteY4" fmla="*/ 54924 h 1140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38048" h="1140342">
                <a:moveTo>
                  <a:pt x="0" y="54924"/>
                </a:moveTo>
                <a:lnTo>
                  <a:pt x="12336725" y="0"/>
                </a:lnTo>
                <a:lnTo>
                  <a:pt x="12338048" y="118398"/>
                </a:lnTo>
                <a:lnTo>
                  <a:pt x="103758" y="1140342"/>
                </a:lnTo>
                <a:lnTo>
                  <a:pt x="0" y="54924"/>
                </a:lnTo>
                <a:close/>
              </a:path>
            </a:pathLst>
          </a:custGeom>
          <a:solidFill>
            <a:srgbClr val="74B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920E2B90-27F5-41A8-813D-E2F7C8E8B4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799" y="6451600"/>
            <a:ext cx="6178141" cy="304843"/>
          </a:xfrm>
          <a:prstGeom prst="rect">
            <a:avLst/>
          </a:prstGeom>
        </p:spPr>
      </p:pic>
      <p:pic>
        <p:nvPicPr>
          <p:cNvPr id="3" name="Picture 2" descr="Text&#10;&#10;Description automatically generated">
            <a:extLst>
              <a:ext uri="{FF2B5EF4-FFF2-40B4-BE49-F238E27FC236}">
                <a16:creationId xmlns:a16="http://schemas.microsoft.com/office/drawing/2014/main" id="{8E2F54E2-AB26-4860-B4F9-9BBDBF5FA5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5869" y="91870"/>
            <a:ext cx="2651579" cy="1354279"/>
          </a:xfrm>
          <a:prstGeom prst="rect">
            <a:avLst/>
          </a:prstGeom>
        </p:spPr>
      </p:pic>
      <p:sp>
        <p:nvSpPr>
          <p:cNvPr id="2" name="Title 1">
            <a:extLst>
              <a:ext uri="{FF2B5EF4-FFF2-40B4-BE49-F238E27FC236}">
                <a16:creationId xmlns:a16="http://schemas.microsoft.com/office/drawing/2014/main" id="{F5619353-145D-48CA-9C5A-A176118BFAB5}"/>
              </a:ext>
            </a:extLst>
          </p:cNvPr>
          <p:cNvSpPr>
            <a:spLocks noGrp="1"/>
          </p:cNvSpPr>
          <p:nvPr>
            <p:ph type="title"/>
          </p:nvPr>
        </p:nvSpPr>
        <p:spPr>
          <a:xfrm>
            <a:off x="259006" y="168436"/>
            <a:ext cx="10515600" cy="1325563"/>
          </a:xfrm>
        </p:spPr>
        <p:txBody>
          <a:bodyPr/>
          <a:lstStyle/>
          <a:p>
            <a:r>
              <a:rPr lang="en-GB" dirty="0">
                <a:solidFill>
                  <a:srgbClr val="1D2649"/>
                </a:solidFill>
              </a:rPr>
              <a:t>Publication Sites </a:t>
            </a:r>
          </a:p>
        </p:txBody>
      </p:sp>
      <p:sp>
        <p:nvSpPr>
          <p:cNvPr id="5" name="Content Placeholder 4">
            <a:extLst>
              <a:ext uri="{FF2B5EF4-FFF2-40B4-BE49-F238E27FC236}">
                <a16:creationId xmlns:a16="http://schemas.microsoft.com/office/drawing/2014/main" id="{949E55FE-F7D7-4DDC-BE10-5F976648FD32}"/>
              </a:ext>
            </a:extLst>
          </p:cNvPr>
          <p:cNvSpPr>
            <a:spLocks noGrp="1"/>
          </p:cNvSpPr>
          <p:nvPr>
            <p:ph idx="1"/>
          </p:nvPr>
        </p:nvSpPr>
        <p:spPr>
          <a:xfrm>
            <a:off x="771530" y="1963943"/>
            <a:ext cx="10515600" cy="4351338"/>
          </a:xfrm>
        </p:spPr>
        <p:txBody>
          <a:bodyPr>
            <a:normAutofit/>
          </a:bodyPr>
          <a:lstStyle/>
          <a:p>
            <a:endParaRPr lang="en-GB" dirty="0"/>
          </a:p>
          <a:p>
            <a:endParaRPr lang="en-GB" dirty="0"/>
          </a:p>
        </p:txBody>
      </p:sp>
      <p:pic>
        <p:nvPicPr>
          <p:cNvPr id="7" name="Picture 6">
            <a:hlinkClick r:id="rId4"/>
            <a:extLst>
              <a:ext uri="{FF2B5EF4-FFF2-40B4-BE49-F238E27FC236}">
                <a16:creationId xmlns:a16="http://schemas.microsoft.com/office/drawing/2014/main" id="{E8B146B3-F1FF-4E78-BBB5-9DA4652FA4B5}"/>
              </a:ext>
            </a:extLst>
          </p:cNvPr>
          <p:cNvPicPr>
            <a:picLocks noChangeAspect="1"/>
          </p:cNvPicPr>
          <p:nvPr/>
        </p:nvPicPr>
        <p:blipFill>
          <a:blip r:embed="rId5"/>
          <a:stretch>
            <a:fillRect/>
          </a:stretch>
        </p:blipFill>
        <p:spPr>
          <a:xfrm>
            <a:off x="344731" y="1998611"/>
            <a:ext cx="5172075" cy="1781175"/>
          </a:xfrm>
          <a:prstGeom prst="rect">
            <a:avLst/>
          </a:prstGeom>
        </p:spPr>
      </p:pic>
      <p:pic>
        <p:nvPicPr>
          <p:cNvPr id="9" name="Picture 8">
            <a:hlinkClick r:id="rId6"/>
            <a:extLst>
              <a:ext uri="{FF2B5EF4-FFF2-40B4-BE49-F238E27FC236}">
                <a16:creationId xmlns:a16="http://schemas.microsoft.com/office/drawing/2014/main" id="{A1563A2E-FBB4-4D64-AFC9-9D2C10BF7A31}"/>
              </a:ext>
            </a:extLst>
          </p:cNvPr>
          <p:cNvPicPr>
            <a:picLocks noChangeAspect="1"/>
          </p:cNvPicPr>
          <p:nvPr/>
        </p:nvPicPr>
        <p:blipFill>
          <a:blip r:embed="rId7"/>
          <a:stretch>
            <a:fillRect/>
          </a:stretch>
        </p:blipFill>
        <p:spPr>
          <a:xfrm>
            <a:off x="4298540" y="4332006"/>
            <a:ext cx="4114800" cy="1114425"/>
          </a:xfrm>
          <a:prstGeom prst="rect">
            <a:avLst/>
          </a:prstGeom>
        </p:spPr>
      </p:pic>
      <p:pic>
        <p:nvPicPr>
          <p:cNvPr id="11" name="Picture 10">
            <a:hlinkClick r:id="rId8"/>
            <a:extLst>
              <a:ext uri="{FF2B5EF4-FFF2-40B4-BE49-F238E27FC236}">
                <a16:creationId xmlns:a16="http://schemas.microsoft.com/office/drawing/2014/main" id="{A8CF6140-3039-4EF0-BD3A-A81B37A00230}"/>
              </a:ext>
            </a:extLst>
          </p:cNvPr>
          <p:cNvPicPr>
            <a:picLocks noChangeAspect="1"/>
          </p:cNvPicPr>
          <p:nvPr/>
        </p:nvPicPr>
        <p:blipFill>
          <a:blip r:embed="rId9"/>
          <a:stretch>
            <a:fillRect/>
          </a:stretch>
        </p:blipFill>
        <p:spPr>
          <a:xfrm>
            <a:off x="5876990" y="2449143"/>
            <a:ext cx="5848350" cy="942975"/>
          </a:xfrm>
          <a:prstGeom prst="rect">
            <a:avLst/>
          </a:prstGeom>
        </p:spPr>
      </p:pic>
    </p:spTree>
    <p:extLst>
      <p:ext uri="{BB962C8B-B14F-4D97-AF65-F5344CB8AC3E}">
        <p14:creationId xmlns:p14="http://schemas.microsoft.com/office/powerpoint/2010/main" val="1068986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3121B8-0CA7-4AFC-BA4A-12DD686FD4DC}"/>
              </a:ext>
            </a:extLst>
          </p:cNvPr>
          <p:cNvSpPr/>
          <p:nvPr/>
        </p:nvSpPr>
        <p:spPr>
          <a:xfrm rot="315602">
            <a:off x="-139694" y="6282837"/>
            <a:ext cx="12338048" cy="1140342"/>
          </a:xfrm>
          <a:custGeom>
            <a:avLst/>
            <a:gdLst>
              <a:gd name="connsiteX0" fmla="*/ 0 w 17473085"/>
              <a:gd name="connsiteY0" fmla="*/ 0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0 w 17473085"/>
              <a:gd name="connsiteY4" fmla="*/ 0 h 2459048"/>
              <a:gd name="connsiteX0" fmla="*/ 2379817 w 17473085"/>
              <a:gd name="connsiteY0" fmla="*/ 43267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2379817 w 17473085"/>
              <a:gd name="connsiteY4" fmla="*/ 43267 h 2459048"/>
              <a:gd name="connsiteX0" fmla="*/ 0 w 15093268"/>
              <a:gd name="connsiteY0" fmla="*/ 43267 h 2459048"/>
              <a:gd name="connsiteX1" fmla="*/ 15093268 w 15093268"/>
              <a:gd name="connsiteY1" fmla="*/ 0 h 2459048"/>
              <a:gd name="connsiteX2" fmla="*/ 15093268 w 15093268"/>
              <a:gd name="connsiteY2" fmla="*/ 2459048 h 2459048"/>
              <a:gd name="connsiteX3" fmla="*/ 110349 w 15093268"/>
              <a:gd name="connsiteY3" fmla="*/ 1326103 h 2459048"/>
              <a:gd name="connsiteX4" fmla="*/ 0 w 15093268"/>
              <a:gd name="connsiteY4" fmla="*/ 43267 h 2459048"/>
              <a:gd name="connsiteX0" fmla="*/ 0 w 15093268"/>
              <a:gd name="connsiteY0" fmla="*/ 43267 h 1326103"/>
              <a:gd name="connsiteX1" fmla="*/ 15093268 w 15093268"/>
              <a:gd name="connsiteY1" fmla="*/ 0 h 1326103"/>
              <a:gd name="connsiteX2" fmla="*/ 12387589 w 15093268"/>
              <a:gd name="connsiteY2" fmla="*/ 142826 h 1326103"/>
              <a:gd name="connsiteX3" fmla="*/ 110349 w 15093268"/>
              <a:gd name="connsiteY3" fmla="*/ 1326103 h 1326103"/>
              <a:gd name="connsiteX4" fmla="*/ 0 w 15093268"/>
              <a:gd name="connsiteY4" fmla="*/ 43267 h 1326103"/>
              <a:gd name="connsiteX0" fmla="*/ 0 w 12402135"/>
              <a:gd name="connsiteY0" fmla="*/ 0 h 1282836"/>
              <a:gd name="connsiteX1" fmla="*/ 12402135 w 12402135"/>
              <a:gd name="connsiteY1" fmla="*/ 15005 h 1282836"/>
              <a:gd name="connsiteX2" fmla="*/ 12387589 w 12402135"/>
              <a:gd name="connsiteY2" fmla="*/ 99559 h 1282836"/>
              <a:gd name="connsiteX3" fmla="*/ 110349 w 12402135"/>
              <a:gd name="connsiteY3" fmla="*/ 1282836 h 1282836"/>
              <a:gd name="connsiteX4" fmla="*/ 0 w 12402135"/>
              <a:gd name="connsiteY4" fmla="*/ 0 h 1282836"/>
              <a:gd name="connsiteX0" fmla="*/ 0 w 12402135"/>
              <a:gd name="connsiteY0" fmla="*/ 0 h 1119859"/>
              <a:gd name="connsiteX1" fmla="*/ 12402135 w 12402135"/>
              <a:gd name="connsiteY1" fmla="*/ 15005 h 1119859"/>
              <a:gd name="connsiteX2" fmla="*/ 12387589 w 12402135"/>
              <a:gd name="connsiteY2" fmla="*/ 99559 h 1119859"/>
              <a:gd name="connsiteX3" fmla="*/ 139071 w 12402135"/>
              <a:gd name="connsiteY3" fmla="*/ 1119859 h 1119859"/>
              <a:gd name="connsiteX4" fmla="*/ 0 w 12402135"/>
              <a:gd name="connsiteY4" fmla="*/ 0 h 1119859"/>
              <a:gd name="connsiteX0" fmla="*/ 0 w 12342121"/>
              <a:gd name="connsiteY0" fmla="*/ 0 h 1108535"/>
              <a:gd name="connsiteX1" fmla="*/ 12342121 w 12342121"/>
              <a:gd name="connsiteY1" fmla="*/ 3681 h 1108535"/>
              <a:gd name="connsiteX2" fmla="*/ 12327575 w 12342121"/>
              <a:gd name="connsiteY2" fmla="*/ 88235 h 1108535"/>
              <a:gd name="connsiteX3" fmla="*/ 79057 w 12342121"/>
              <a:gd name="connsiteY3" fmla="*/ 1108535 h 1108535"/>
              <a:gd name="connsiteX4" fmla="*/ 0 w 12342121"/>
              <a:gd name="connsiteY4" fmla="*/ 0 h 1108535"/>
              <a:gd name="connsiteX0" fmla="*/ 0 w 12342121"/>
              <a:gd name="connsiteY0" fmla="*/ 0 h 1106227"/>
              <a:gd name="connsiteX1" fmla="*/ 12342121 w 12342121"/>
              <a:gd name="connsiteY1" fmla="*/ 3681 h 1106227"/>
              <a:gd name="connsiteX2" fmla="*/ 12327575 w 12342121"/>
              <a:gd name="connsiteY2" fmla="*/ 88235 h 1106227"/>
              <a:gd name="connsiteX3" fmla="*/ 104118 w 12342121"/>
              <a:gd name="connsiteY3" fmla="*/ 1106227 h 1106227"/>
              <a:gd name="connsiteX4" fmla="*/ 0 w 12342121"/>
              <a:gd name="connsiteY4" fmla="*/ 0 h 1106227"/>
              <a:gd name="connsiteX0" fmla="*/ 0 w 12339054"/>
              <a:gd name="connsiteY0" fmla="*/ 29631 h 1135858"/>
              <a:gd name="connsiteX1" fmla="*/ 12339054 w 12339054"/>
              <a:gd name="connsiteY1" fmla="*/ 0 h 1135858"/>
              <a:gd name="connsiteX2" fmla="*/ 12327575 w 12339054"/>
              <a:gd name="connsiteY2" fmla="*/ 117866 h 1135858"/>
              <a:gd name="connsiteX3" fmla="*/ 104118 w 12339054"/>
              <a:gd name="connsiteY3" fmla="*/ 1135858 h 1135858"/>
              <a:gd name="connsiteX4" fmla="*/ 0 w 12339054"/>
              <a:gd name="connsiteY4" fmla="*/ 29631 h 1135858"/>
              <a:gd name="connsiteX0" fmla="*/ 0 w 12339054"/>
              <a:gd name="connsiteY0" fmla="*/ 29631 h 1135858"/>
              <a:gd name="connsiteX1" fmla="*/ 12339054 w 12339054"/>
              <a:gd name="connsiteY1" fmla="*/ 0 h 1135858"/>
              <a:gd name="connsiteX2" fmla="*/ 12330641 w 12339054"/>
              <a:gd name="connsiteY2" fmla="*/ 151179 h 1135858"/>
              <a:gd name="connsiteX3" fmla="*/ 104118 w 12339054"/>
              <a:gd name="connsiteY3" fmla="*/ 1135858 h 1135858"/>
              <a:gd name="connsiteX4" fmla="*/ 0 w 12339054"/>
              <a:gd name="connsiteY4" fmla="*/ 29631 h 1135858"/>
              <a:gd name="connsiteX0" fmla="*/ 0 w 12339054"/>
              <a:gd name="connsiteY0" fmla="*/ 29631 h 1103567"/>
              <a:gd name="connsiteX1" fmla="*/ 12339054 w 12339054"/>
              <a:gd name="connsiteY1" fmla="*/ 0 h 1103567"/>
              <a:gd name="connsiteX2" fmla="*/ 12330641 w 12339054"/>
              <a:gd name="connsiteY2" fmla="*/ 151179 h 1103567"/>
              <a:gd name="connsiteX3" fmla="*/ 89947 w 12339054"/>
              <a:gd name="connsiteY3" fmla="*/ 1103567 h 1103567"/>
              <a:gd name="connsiteX4" fmla="*/ 0 w 12339054"/>
              <a:gd name="connsiteY4" fmla="*/ 29631 h 1103567"/>
              <a:gd name="connsiteX0" fmla="*/ 0 w 12336725"/>
              <a:gd name="connsiteY0" fmla="*/ 54924 h 1128860"/>
              <a:gd name="connsiteX1" fmla="*/ 12336725 w 12336725"/>
              <a:gd name="connsiteY1" fmla="*/ 0 h 1128860"/>
              <a:gd name="connsiteX2" fmla="*/ 12330641 w 12336725"/>
              <a:gd name="connsiteY2" fmla="*/ 176472 h 1128860"/>
              <a:gd name="connsiteX3" fmla="*/ 89947 w 12336725"/>
              <a:gd name="connsiteY3" fmla="*/ 1128860 h 1128860"/>
              <a:gd name="connsiteX4" fmla="*/ 0 w 12336725"/>
              <a:gd name="connsiteY4" fmla="*/ 54924 h 1128860"/>
              <a:gd name="connsiteX0" fmla="*/ 0 w 12338048"/>
              <a:gd name="connsiteY0" fmla="*/ 54924 h 1128860"/>
              <a:gd name="connsiteX1" fmla="*/ 12336725 w 12338048"/>
              <a:gd name="connsiteY1" fmla="*/ 0 h 1128860"/>
              <a:gd name="connsiteX2" fmla="*/ 12338048 w 12338048"/>
              <a:gd name="connsiteY2" fmla="*/ 118398 h 1128860"/>
              <a:gd name="connsiteX3" fmla="*/ 89947 w 12338048"/>
              <a:gd name="connsiteY3" fmla="*/ 1128860 h 1128860"/>
              <a:gd name="connsiteX4" fmla="*/ 0 w 12338048"/>
              <a:gd name="connsiteY4" fmla="*/ 54924 h 1128860"/>
              <a:gd name="connsiteX0" fmla="*/ 0 w 12338048"/>
              <a:gd name="connsiteY0" fmla="*/ 54924 h 1102403"/>
              <a:gd name="connsiteX1" fmla="*/ 12336725 w 12338048"/>
              <a:gd name="connsiteY1" fmla="*/ 0 h 1102403"/>
              <a:gd name="connsiteX2" fmla="*/ 12338048 w 12338048"/>
              <a:gd name="connsiteY2" fmla="*/ 118398 h 1102403"/>
              <a:gd name="connsiteX3" fmla="*/ 100265 w 12338048"/>
              <a:gd name="connsiteY3" fmla="*/ 1102403 h 1102403"/>
              <a:gd name="connsiteX4" fmla="*/ 0 w 12338048"/>
              <a:gd name="connsiteY4" fmla="*/ 54924 h 1102403"/>
              <a:gd name="connsiteX0" fmla="*/ 0 w 12338048"/>
              <a:gd name="connsiteY0" fmla="*/ 54924 h 1140342"/>
              <a:gd name="connsiteX1" fmla="*/ 12336725 w 12338048"/>
              <a:gd name="connsiteY1" fmla="*/ 0 h 1140342"/>
              <a:gd name="connsiteX2" fmla="*/ 12338048 w 12338048"/>
              <a:gd name="connsiteY2" fmla="*/ 118398 h 1140342"/>
              <a:gd name="connsiteX3" fmla="*/ 103758 w 12338048"/>
              <a:gd name="connsiteY3" fmla="*/ 1140342 h 1140342"/>
              <a:gd name="connsiteX4" fmla="*/ 0 w 12338048"/>
              <a:gd name="connsiteY4" fmla="*/ 54924 h 1140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38048" h="1140342">
                <a:moveTo>
                  <a:pt x="0" y="54924"/>
                </a:moveTo>
                <a:lnTo>
                  <a:pt x="12336725" y="0"/>
                </a:lnTo>
                <a:lnTo>
                  <a:pt x="12338048" y="118398"/>
                </a:lnTo>
                <a:lnTo>
                  <a:pt x="103758" y="1140342"/>
                </a:lnTo>
                <a:lnTo>
                  <a:pt x="0" y="54924"/>
                </a:lnTo>
                <a:close/>
              </a:path>
            </a:pathLst>
          </a:custGeom>
          <a:solidFill>
            <a:srgbClr val="74B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920E2B90-27F5-41A8-813D-E2F7C8E8B4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799" y="6451600"/>
            <a:ext cx="6178141" cy="304843"/>
          </a:xfrm>
          <a:prstGeom prst="rect">
            <a:avLst/>
          </a:prstGeom>
        </p:spPr>
      </p:pic>
      <p:pic>
        <p:nvPicPr>
          <p:cNvPr id="3" name="Picture 2" descr="Text&#10;&#10;Description automatically generated">
            <a:extLst>
              <a:ext uri="{FF2B5EF4-FFF2-40B4-BE49-F238E27FC236}">
                <a16:creationId xmlns:a16="http://schemas.microsoft.com/office/drawing/2014/main" id="{8E2F54E2-AB26-4860-B4F9-9BBDBF5FA5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5869" y="91870"/>
            <a:ext cx="2651579" cy="1354279"/>
          </a:xfrm>
          <a:prstGeom prst="rect">
            <a:avLst/>
          </a:prstGeom>
        </p:spPr>
      </p:pic>
      <p:sp>
        <p:nvSpPr>
          <p:cNvPr id="2" name="Title 1">
            <a:extLst>
              <a:ext uri="{FF2B5EF4-FFF2-40B4-BE49-F238E27FC236}">
                <a16:creationId xmlns:a16="http://schemas.microsoft.com/office/drawing/2014/main" id="{F5619353-145D-48CA-9C5A-A176118BFAB5}"/>
              </a:ext>
            </a:extLst>
          </p:cNvPr>
          <p:cNvSpPr>
            <a:spLocks noGrp="1"/>
          </p:cNvSpPr>
          <p:nvPr>
            <p:ph type="title"/>
          </p:nvPr>
        </p:nvSpPr>
        <p:spPr>
          <a:xfrm>
            <a:off x="256058" y="124338"/>
            <a:ext cx="10515600" cy="1325563"/>
          </a:xfrm>
        </p:spPr>
        <p:txBody>
          <a:bodyPr/>
          <a:lstStyle/>
          <a:p>
            <a:r>
              <a:rPr lang="en-GB" dirty="0">
                <a:solidFill>
                  <a:srgbClr val="1D2649"/>
                </a:solidFill>
              </a:rPr>
              <a:t>E-tendering System</a:t>
            </a:r>
          </a:p>
        </p:txBody>
      </p:sp>
      <p:sp>
        <p:nvSpPr>
          <p:cNvPr id="5" name="Content Placeholder 4">
            <a:extLst>
              <a:ext uri="{FF2B5EF4-FFF2-40B4-BE49-F238E27FC236}">
                <a16:creationId xmlns:a16="http://schemas.microsoft.com/office/drawing/2014/main" id="{949E55FE-F7D7-4DDC-BE10-5F976648FD32}"/>
              </a:ext>
            </a:extLst>
          </p:cNvPr>
          <p:cNvSpPr>
            <a:spLocks noGrp="1"/>
          </p:cNvSpPr>
          <p:nvPr>
            <p:ph idx="1"/>
          </p:nvPr>
        </p:nvSpPr>
        <p:spPr>
          <a:xfrm>
            <a:off x="771530" y="1963943"/>
            <a:ext cx="10515600" cy="4351338"/>
          </a:xfrm>
        </p:spPr>
        <p:txBody>
          <a:bodyPr>
            <a:normAutofit/>
          </a:bodyPr>
          <a:lstStyle/>
          <a:p>
            <a:endParaRPr lang="en-GB" dirty="0"/>
          </a:p>
          <a:p>
            <a:endParaRPr lang="en-GB" dirty="0"/>
          </a:p>
        </p:txBody>
      </p:sp>
      <p:pic>
        <p:nvPicPr>
          <p:cNvPr id="7" name="Picture 6">
            <a:hlinkClick r:id="rId4"/>
            <a:extLst>
              <a:ext uri="{FF2B5EF4-FFF2-40B4-BE49-F238E27FC236}">
                <a16:creationId xmlns:a16="http://schemas.microsoft.com/office/drawing/2014/main" id="{C3706D6A-DD77-42A9-BC79-2D8183B4AD6F}"/>
              </a:ext>
            </a:extLst>
          </p:cNvPr>
          <p:cNvPicPr>
            <a:picLocks noChangeAspect="1"/>
          </p:cNvPicPr>
          <p:nvPr/>
        </p:nvPicPr>
        <p:blipFill rotWithShape="1">
          <a:blip r:embed="rId5"/>
          <a:srcRect t="4646"/>
          <a:stretch/>
        </p:blipFill>
        <p:spPr>
          <a:xfrm>
            <a:off x="2581417" y="2020900"/>
            <a:ext cx="7029166" cy="3929091"/>
          </a:xfrm>
          <a:prstGeom prst="rect">
            <a:avLst/>
          </a:prstGeom>
        </p:spPr>
      </p:pic>
      <p:sp>
        <p:nvSpPr>
          <p:cNvPr id="10" name="TextBox 9">
            <a:extLst>
              <a:ext uri="{FF2B5EF4-FFF2-40B4-BE49-F238E27FC236}">
                <a16:creationId xmlns:a16="http://schemas.microsoft.com/office/drawing/2014/main" id="{2E14FA69-0EF8-4E0D-8911-359572604072}"/>
              </a:ext>
            </a:extLst>
          </p:cNvPr>
          <p:cNvSpPr txBox="1"/>
          <p:nvPr/>
        </p:nvSpPr>
        <p:spPr>
          <a:xfrm>
            <a:off x="323855" y="1275487"/>
            <a:ext cx="10000128" cy="646331"/>
          </a:xfrm>
          <a:prstGeom prst="rect">
            <a:avLst/>
          </a:prstGeom>
          <a:noFill/>
        </p:spPr>
        <p:txBody>
          <a:bodyPr wrap="square">
            <a:spAutoFit/>
          </a:bodyPr>
          <a:lstStyle/>
          <a:p>
            <a:r>
              <a:rPr lang="en-GB" dirty="0"/>
              <a:t>Register on our e-tendering portal where the opportunity will be advertised: </a:t>
            </a:r>
          </a:p>
          <a:p>
            <a:r>
              <a:rPr lang="en-GB" dirty="0">
                <a:hlinkClick r:id="rId4"/>
              </a:rPr>
              <a:t>https://uk.eu-supply.com/login.asp?B=nwupc</a:t>
            </a:r>
            <a:r>
              <a:rPr lang="en-GB" dirty="0"/>
              <a:t> </a:t>
            </a:r>
          </a:p>
        </p:txBody>
      </p:sp>
    </p:spTree>
    <p:extLst>
      <p:ext uri="{BB962C8B-B14F-4D97-AF65-F5344CB8AC3E}">
        <p14:creationId xmlns:p14="http://schemas.microsoft.com/office/powerpoint/2010/main" val="2050739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3121B8-0CA7-4AFC-BA4A-12DD686FD4DC}"/>
              </a:ext>
            </a:extLst>
          </p:cNvPr>
          <p:cNvSpPr/>
          <p:nvPr/>
        </p:nvSpPr>
        <p:spPr>
          <a:xfrm rot="315602">
            <a:off x="-139694" y="6282837"/>
            <a:ext cx="12338048" cy="1140342"/>
          </a:xfrm>
          <a:custGeom>
            <a:avLst/>
            <a:gdLst>
              <a:gd name="connsiteX0" fmla="*/ 0 w 17473085"/>
              <a:gd name="connsiteY0" fmla="*/ 0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0 w 17473085"/>
              <a:gd name="connsiteY4" fmla="*/ 0 h 2459048"/>
              <a:gd name="connsiteX0" fmla="*/ 2379817 w 17473085"/>
              <a:gd name="connsiteY0" fmla="*/ 43267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2379817 w 17473085"/>
              <a:gd name="connsiteY4" fmla="*/ 43267 h 2459048"/>
              <a:gd name="connsiteX0" fmla="*/ 0 w 15093268"/>
              <a:gd name="connsiteY0" fmla="*/ 43267 h 2459048"/>
              <a:gd name="connsiteX1" fmla="*/ 15093268 w 15093268"/>
              <a:gd name="connsiteY1" fmla="*/ 0 h 2459048"/>
              <a:gd name="connsiteX2" fmla="*/ 15093268 w 15093268"/>
              <a:gd name="connsiteY2" fmla="*/ 2459048 h 2459048"/>
              <a:gd name="connsiteX3" fmla="*/ 110349 w 15093268"/>
              <a:gd name="connsiteY3" fmla="*/ 1326103 h 2459048"/>
              <a:gd name="connsiteX4" fmla="*/ 0 w 15093268"/>
              <a:gd name="connsiteY4" fmla="*/ 43267 h 2459048"/>
              <a:gd name="connsiteX0" fmla="*/ 0 w 15093268"/>
              <a:gd name="connsiteY0" fmla="*/ 43267 h 1326103"/>
              <a:gd name="connsiteX1" fmla="*/ 15093268 w 15093268"/>
              <a:gd name="connsiteY1" fmla="*/ 0 h 1326103"/>
              <a:gd name="connsiteX2" fmla="*/ 12387589 w 15093268"/>
              <a:gd name="connsiteY2" fmla="*/ 142826 h 1326103"/>
              <a:gd name="connsiteX3" fmla="*/ 110349 w 15093268"/>
              <a:gd name="connsiteY3" fmla="*/ 1326103 h 1326103"/>
              <a:gd name="connsiteX4" fmla="*/ 0 w 15093268"/>
              <a:gd name="connsiteY4" fmla="*/ 43267 h 1326103"/>
              <a:gd name="connsiteX0" fmla="*/ 0 w 12402135"/>
              <a:gd name="connsiteY0" fmla="*/ 0 h 1282836"/>
              <a:gd name="connsiteX1" fmla="*/ 12402135 w 12402135"/>
              <a:gd name="connsiteY1" fmla="*/ 15005 h 1282836"/>
              <a:gd name="connsiteX2" fmla="*/ 12387589 w 12402135"/>
              <a:gd name="connsiteY2" fmla="*/ 99559 h 1282836"/>
              <a:gd name="connsiteX3" fmla="*/ 110349 w 12402135"/>
              <a:gd name="connsiteY3" fmla="*/ 1282836 h 1282836"/>
              <a:gd name="connsiteX4" fmla="*/ 0 w 12402135"/>
              <a:gd name="connsiteY4" fmla="*/ 0 h 1282836"/>
              <a:gd name="connsiteX0" fmla="*/ 0 w 12402135"/>
              <a:gd name="connsiteY0" fmla="*/ 0 h 1119859"/>
              <a:gd name="connsiteX1" fmla="*/ 12402135 w 12402135"/>
              <a:gd name="connsiteY1" fmla="*/ 15005 h 1119859"/>
              <a:gd name="connsiteX2" fmla="*/ 12387589 w 12402135"/>
              <a:gd name="connsiteY2" fmla="*/ 99559 h 1119859"/>
              <a:gd name="connsiteX3" fmla="*/ 139071 w 12402135"/>
              <a:gd name="connsiteY3" fmla="*/ 1119859 h 1119859"/>
              <a:gd name="connsiteX4" fmla="*/ 0 w 12402135"/>
              <a:gd name="connsiteY4" fmla="*/ 0 h 1119859"/>
              <a:gd name="connsiteX0" fmla="*/ 0 w 12342121"/>
              <a:gd name="connsiteY0" fmla="*/ 0 h 1108535"/>
              <a:gd name="connsiteX1" fmla="*/ 12342121 w 12342121"/>
              <a:gd name="connsiteY1" fmla="*/ 3681 h 1108535"/>
              <a:gd name="connsiteX2" fmla="*/ 12327575 w 12342121"/>
              <a:gd name="connsiteY2" fmla="*/ 88235 h 1108535"/>
              <a:gd name="connsiteX3" fmla="*/ 79057 w 12342121"/>
              <a:gd name="connsiteY3" fmla="*/ 1108535 h 1108535"/>
              <a:gd name="connsiteX4" fmla="*/ 0 w 12342121"/>
              <a:gd name="connsiteY4" fmla="*/ 0 h 1108535"/>
              <a:gd name="connsiteX0" fmla="*/ 0 w 12342121"/>
              <a:gd name="connsiteY0" fmla="*/ 0 h 1106227"/>
              <a:gd name="connsiteX1" fmla="*/ 12342121 w 12342121"/>
              <a:gd name="connsiteY1" fmla="*/ 3681 h 1106227"/>
              <a:gd name="connsiteX2" fmla="*/ 12327575 w 12342121"/>
              <a:gd name="connsiteY2" fmla="*/ 88235 h 1106227"/>
              <a:gd name="connsiteX3" fmla="*/ 104118 w 12342121"/>
              <a:gd name="connsiteY3" fmla="*/ 1106227 h 1106227"/>
              <a:gd name="connsiteX4" fmla="*/ 0 w 12342121"/>
              <a:gd name="connsiteY4" fmla="*/ 0 h 1106227"/>
              <a:gd name="connsiteX0" fmla="*/ 0 w 12339054"/>
              <a:gd name="connsiteY0" fmla="*/ 29631 h 1135858"/>
              <a:gd name="connsiteX1" fmla="*/ 12339054 w 12339054"/>
              <a:gd name="connsiteY1" fmla="*/ 0 h 1135858"/>
              <a:gd name="connsiteX2" fmla="*/ 12327575 w 12339054"/>
              <a:gd name="connsiteY2" fmla="*/ 117866 h 1135858"/>
              <a:gd name="connsiteX3" fmla="*/ 104118 w 12339054"/>
              <a:gd name="connsiteY3" fmla="*/ 1135858 h 1135858"/>
              <a:gd name="connsiteX4" fmla="*/ 0 w 12339054"/>
              <a:gd name="connsiteY4" fmla="*/ 29631 h 1135858"/>
              <a:gd name="connsiteX0" fmla="*/ 0 w 12339054"/>
              <a:gd name="connsiteY0" fmla="*/ 29631 h 1135858"/>
              <a:gd name="connsiteX1" fmla="*/ 12339054 w 12339054"/>
              <a:gd name="connsiteY1" fmla="*/ 0 h 1135858"/>
              <a:gd name="connsiteX2" fmla="*/ 12330641 w 12339054"/>
              <a:gd name="connsiteY2" fmla="*/ 151179 h 1135858"/>
              <a:gd name="connsiteX3" fmla="*/ 104118 w 12339054"/>
              <a:gd name="connsiteY3" fmla="*/ 1135858 h 1135858"/>
              <a:gd name="connsiteX4" fmla="*/ 0 w 12339054"/>
              <a:gd name="connsiteY4" fmla="*/ 29631 h 1135858"/>
              <a:gd name="connsiteX0" fmla="*/ 0 w 12339054"/>
              <a:gd name="connsiteY0" fmla="*/ 29631 h 1103567"/>
              <a:gd name="connsiteX1" fmla="*/ 12339054 w 12339054"/>
              <a:gd name="connsiteY1" fmla="*/ 0 h 1103567"/>
              <a:gd name="connsiteX2" fmla="*/ 12330641 w 12339054"/>
              <a:gd name="connsiteY2" fmla="*/ 151179 h 1103567"/>
              <a:gd name="connsiteX3" fmla="*/ 89947 w 12339054"/>
              <a:gd name="connsiteY3" fmla="*/ 1103567 h 1103567"/>
              <a:gd name="connsiteX4" fmla="*/ 0 w 12339054"/>
              <a:gd name="connsiteY4" fmla="*/ 29631 h 1103567"/>
              <a:gd name="connsiteX0" fmla="*/ 0 w 12336725"/>
              <a:gd name="connsiteY0" fmla="*/ 54924 h 1128860"/>
              <a:gd name="connsiteX1" fmla="*/ 12336725 w 12336725"/>
              <a:gd name="connsiteY1" fmla="*/ 0 h 1128860"/>
              <a:gd name="connsiteX2" fmla="*/ 12330641 w 12336725"/>
              <a:gd name="connsiteY2" fmla="*/ 176472 h 1128860"/>
              <a:gd name="connsiteX3" fmla="*/ 89947 w 12336725"/>
              <a:gd name="connsiteY3" fmla="*/ 1128860 h 1128860"/>
              <a:gd name="connsiteX4" fmla="*/ 0 w 12336725"/>
              <a:gd name="connsiteY4" fmla="*/ 54924 h 1128860"/>
              <a:gd name="connsiteX0" fmla="*/ 0 w 12338048"/>
              <a:gd name="connsiteY0" fmla="*/ 54924 h 1128860"/>
              <a:gd name="connsiteX1" fmla="*/ 12336725 w 12338048"/>
              <a:gd name="connsiteY1" fmla="*/ 0 h 1128860"/>
              <a:gd name="connsiteX2" fmla="*/ 12338048 w 12338048"/>
              <a:gd name="connsiteY2" fmla="*/ 118398 h 1128860"/>
              <a:gd name="connsiteX3" fmla="*/ 89947 w 12338048"/>
              <a:gd name="connsiteY3" fmla="*/ 1128860 h 1128860"/>
              <a:gd name="connsiteX4" fmla="*/ 0 w 12338048"/>
              <a:gd name="connsiteY4" fmla="*/ 54924 h 1128860"/>
              <a:gd name="connsiteX0" fmla="*/ 0 w 12338048"/>
              <a:gd name="connsiteY0" fmla="*/ 54924 h 1102403"/>
              <a:gd name="connsiteX1" fmla="*/ 12336725 w 12338048"/>
              <a:gd name="connsiteY1" fmla="*/ 0 h 1102403"/>
              <a:gd name="connsiteX2" fmla="*/ 12338048 w 12338048"/>
              <a:gd name="connsiteY2" fmla="*/ 118398 h 1102403"/>
              <a:gd name="connsiteX3" fmla="*/ 100265 w 12338048"/>
              <a:gd name="connsiteY3" fmla="*/ 1102403 h 1102403"/>
              <a:gd name="connsiteX4" fmla="*/ 0 w 12338048"/>
              <a:gd name="connsiteY4" fmla="*/ 54924 h 1102403"/>
              <a:gd name="connsiteX0" fmla="*/ 0 w 12338048"/>
              <a:gd name="connsiteY0" fmla="*/ 54924 h 1140342"/>
              <a:gd name="connsiteX1" fmla="*/ 12336725 w 12338048"/>
              <a:gd name="connsiteY1" fmla="*/ 0 h 1140342"/>
              <a:gd name="connsiteX2" fmla="*/ 12338048 w 12338048"/>
              <a:gd name="connsiteY2" fmla="*/ 118398 h 1140342"/>
              <a:gd name="connsiteX3" fmla="*/ 103758 w 12338048"/>
              <a:gd name="connsiteY3" fmla="*/ 1140342 h 1140342"/>
              <a:gd name="connsiteX4" fmla="*/ 0 w 12338048"/>
              <a:gd name="connsiteY4" fmla="*/ 54924 h 1140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38048" h="1140342">
                <a:moveTo>
                  <a:pt x="0" y="54924"/>
                </a:moveTo>
                <a:lnTo>
                  <a:pt x="12336725" y="0"/>
                </a:lnTo>
                <a:lnTo>
                  <a:pt x="12338048" y="118398"/>
                </a:lnTo>
                <a:lnTo>
                  <a:pt x="103758" y="1140342"/>
                </a:lnTo>
                <a:lnTo>
                  <a:pt x="0" y="54924"/>
                </a:lnTo>
                <a:close/>
              </a:path>
            </a:pathLst>
          </a:custGeom>
          <a:solidFill>
            <a:srgbClr val="74B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920E2B90-27F5-41A8-813D-E2F7C8E8B4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799" y="6451600"/>
            <a:ext cx="6178141" cy="304843"/>
          </a:xfrm>
          <a:prstGeom prst="rect">
            <a:avLst/>
          </a:prstGeom>
        </p:spPr>
      </p:pic>
      <p:pic>
        <p:nvPicPr>
          <p:cNvPr id="3" name="Picture 2" descr="Text&#10;&#10;Description automatically generated">
            <a:extLst>
              <a:ext uri="{FF2B5EF4-FFF2-40B4-BE49-F238E27FC236}">
                <a16:creationId xmlns:a16="http://schemas.microsoft.com/office/drawing/2014/main" id="{8E2F54E2-AB26-4860-B4F9-9BBDBF5FA5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5869" y="91870"/>
            <a:ext cx="2651579" cy="1354279"/>
          </a:xfrm>
          <a:prstGeom prst="rect">
            <a:avLst/>
          </a:prstGeom>
        </p:spPr>
      </p:pic>
      <p:sp>
        <p:nvSpPr>
          <p:cNvPr id="2" name="Title 1">
            <a:extLst>
              <a:ext uri="{FF2B5EF4-FFF2-40B4-BE49-F238E27FC236}">
                <a16:creationId xmlns:a16="http://schemas.microsoft.com/office/drawing/2014/main" id="{F5619353-145D-48CA-9C5A-A176118BFAB5}"/>
              </a:ext>
            </a:extLst>
          </p:cNvPr>
          <p:cNvSpPr>
            <a:spLocks noGrp="1"/>
          </p:cNvSpPr>
          <p:nvPr>
            <p:ph type="title"/>
          </p:nvPr>
        </p:nvSpPr>
        <p:spPr>
          <a:xfrm>
            <a:off x="256058" y="120586"/>
            <a:ext cx="10515600" cy="1325563"/>
          </a:xfrm>
        </p:spPr>
        <p:txBody>
          <a:bodyPr/>
          <a:lstStyle/>
          <a:p>
            <a:r>
              <a:rPr lang="en-GB" dirty="0">
                <a:solidFill>
                  <a:srgbClr val="1D2649"/>
                </a:solidFill>
              </a:rPr>
              <a:t>The Tender Process</a:t>
            </a:r>
          </a:p>
        </p:txBody>
      </p:sp>
      <p:sp>
        <p:nvSpPr>
          <p:cNvPr id="5" name="Content Placeholder 4">
            <a:extLst>
              <a:ext uri="{FF2B5EF4-FFF2-40B4-BE49-F238E27FC236}">
                <a16:creationId xmlns:a16="http://schemas.microsoft.com/office/drawing/2014/main" id="{949E55FE-F7D7-4DDC-BE10-5F976648FD32}"/>
              </a:ext>
            </a:extLst>
          </p:cNvPr>
          <p:cNvSpPr>
            <a:spLocks noGrp="1"/>
          </p:cNvSpPr>
          <p:nvPr>
            <p:ph idx="1"/>
          </p:nvPr>
        </p:nvSpPr>
        <p:spPr>
          <a:xfrm>
            <a:off x="402101" y="1600542"/>
            <a:ext cx="10515600" cy="4351338"/>
          </a:xfrm>
        </p:spPr>
        <p:txBody>
          <a:bodyPr/>
          <a:lstStyle/>
          <a:p>
            <a:pPr marL="0" indent="0">
              <a:spcAft>
                <a:spcPts val="0"/>
              </a:spcAft>
              <a:buNone/>
              <a:tabLst>
                <a:tab pos="457200" algn="l"/>
              </a:tabLst>
            </a:pPr>
            <a:r>
              <a:rPr lang="en-GB" sz="2400" baseline="0" dirty="0">
                <a:ea typeface="Calibri" panose="020F0502020204030204" pitchFamily="34" charset="0"/>
                <a:cs typeface="Arial" panose="020B0604020202020204" pitchFamily="34" charset="0"/>
              </a:rPr>
              <a:t>NWUPC use the Open Procedure which </a:t>
            </a:r>
            <a:r>
              <a:rPr lang="en-GB" sz="2400" dirty="0">
                <a:ea typeface="Calibri" panose="020F0502020204030204" pitchFamily="34" charset="0"/>
                <a:cs typeface="Arial" panose="020B0604020202020204" pitchFamily="34" charset="0"/>
              </a:rPr>
              <a:t>has two parts to it:</a:t>
            </a:r>
            <a:endParaRPr lang="en-GB" sz="2400" baseline="0" dirty="0">
              <a:ea typeface="Calibri" panose="020F0502020204030204" pitchFamily="34" charset="0"/>
              <a:cs typeface="Arial" panose="020B0604020202020204" pitchFamily="34" charset="0"/>
            </a:endParaRPr>
          </a:p>
          <a:p>
            <a:pPr marL="0" indent="0">
              <a:spcAft>
                <a:spcPts val="0"/>
              </a:spcAft>
              <a:buNone/>
              <a:tabLst>
                <a:tab pos="457200" algn="l"/>
              </a:tabLst>
            </a:pPr>
            <a:endParaRPr lang="en-GB" sz="2400" baseline="0" dirty="0">
              <a:ea typeface="Calibri" panose="020F0502020204030204" pitchFamily="34" charset="0"/>
              <a:cs typeface="Arial" panose="020B0604020202020204" pitchFamily="34" charset="0"/>
            </a:endParaRPr>
          </a:p>
          <a:p>
            <a:pPr marL="0" indent="0">
              <a:spcAft>
                <a:spcPts val="0"/>
              </a:spcAft>
              <a:buNone/>
              <a:tabLst>
                <a:tab pos="457200" algn="l"/>
              </a:tabLst>
            </a:pPr>
            <a:r>
              <a:rPr lang="en-GB" sz="2400" b="1" baseline="0" dirty="0">
                <a:ea typeface="Calibri" panose="020F0502020204030204" pitchFamily="34" charset="0"/>
                <a:cs typeface="Arial" panose="020B0604020202020204" pitchFamily="34" charset="0"/>
              </a:rPr>
              <a:t>1</a:t>
            </a:r>
            <a:r>
              <a:rPr lang="en-GB" sz="2400" baseline="0" dirty="0">
                <a:ea typeface="Calibri" panose="020F0502020204030204" pitchFamily="34" charset="0"/>
                <a:cs typeface="Arial" panose="020B0604020202020204" pitchFamily="34" charset="0"/>
              </a:rPr>
              <a:t> Selection Questionnaire (SQ)</a:t>
            </a:r>
          </a:p>
          <a:p>
            <a:pPr marL="0" indent="0">
              <a:spcAft>
                <a:spcPts val="0"/>
              </a:spcAft>
              <a:buNone/>
              <a:tabLst>
                <a:tab pos="457200" algn="l"/>
              </a:tabLst>
            </a:pPr>
            <a:endParaRPr lang="en-GB" sz="2400" baseline="0" dirty="0">
              <a:ea typeface="Calibri" panose="020F0502020204030204" pitchFamily="34" charset="0"/>
              <a:cs typeface="Arial" panose="020B0604020202020204" pitchFamily="34" charset="0"/>
            </a:endParaRPr>
          </a:p>
          <a:p>
            <a:pPr marL="0" indent="0">
              <a:spcAft>
                <a:spcPts val="0"/>
              </a:spcAft>
              <a:buNone/>
              <a:tabLst>
                <a:tab pos="457200" algn="l"/>
              </a:tabLst>
            </a:pPr>
            <a:r>
              <a:rPr lang="en-GB" sz="2400" b="1" baseline="0" dirty="0">
                <a:ea typeface="Calibri" panose="020F0502020204030204" pitchFamily="34" charset="0"/>
                <a:cs typeface="Arial" panose="020B0604020202020204" pitchFamily="34" charset="0"/>
              </a:rPr>
              <a:t>2 </a:t>
            </a:r>
            <a:r>
              <a:rPr lang="en-GB" sz="2400" baseline="0" dirty="0">
                <a:ea typeface="Calibri" panose="020F0502020204030204" pitchFamily="34" charset="0"/>
                <a:cs typeface="Arial" panose="020B0604020202020204" pitchFamily="34" charset="0"/>
              </a:rPr>
              <a:t>Award Criteria - made up of Pricing and Customer Requirements.</a:t>
            </a:r>
          </a:p>
          <a:p>
            <a:endParaRPr lang="en-GB" dirty="0"/>
          </a:p>
        </p:txBody>
      </p:sp>
    </p:spTree>
    <p:extLst>
      <p:ext uri="{BB962C8B-B14F-4D97-AF65-F5344CB8AC3E}">
        <p14:creationId xmlns:p14="http://schemas.microsoft.com/office/powerpoint/2010/main" val="2150257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3121B8-0CA7-4AFC-BA4A-12DD686FD4DC}"/>
              </a:ext>
            </a:extLst>
          </p:cNvPr>
          <p:cNvSpPr/>
          <p:nvPr/>
        </p:nvSpPr>
        <p:spPr>
          <a:xfrm rot="315602">
            <a:off x="-139694" y="6282837"/>
            <a:ext cx="12338048" cy="1140342"/>
          </a:xfrm>
          <a:custGeom>
            <a:avLst/>
            <a:gdLst>
              <a:gd name="connsiteX0" fmla="*/ 0 w 17473085"/>
              <a:gd name="connsiteY0" fmla="*/ 0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0 w 17473085"/>
              <a:gd name="connsiteY4" fmla="*/ 0 h 2459048"/>
              <a:gd name="connsiteX0" fmla="*/ 2379817 w 17473085"/>
              <a:gd name="connsiteY0" fmla="*/ 43267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2379817 w 17473085"/>
              <a:gd name="connsiteY4" fmla="*/ 43267 h 2459048"/>
              <a:gd name="connsiteX0" fmla="*/ 0 w 15093268"/>
              <a:gd name="connsiteY0" fmla="*/ 43267 h 2459048"/>
              <a:gd name="connsiteX1" fmla="*/ 15093268 w 15093268"/>
              <a:gd name="connsiteY1" fmla="*/ 0 h 2459048"/>
              <a:gd name="connsiteX2" fmla="*/ 15093268 w 15093268"/>
              <a:gd name="connsiteY2" fmla="*/ 2459048 h 2459048"/>
              <a:gd name="connsiteX3" fmla="*/ 110349 w 15093268"/>
              <a:gd name="connsiteY3" fmla="*/ 1326103 h 2459048"/>
              <a:gd name="connsiteX4" fmla="*/ 0 w 15093268"/>
              <a:gd name="connsiteY4" fmla="*/ 43267 h 2459048"/>
              <a:gd name="connsiteX0" fmla="*/ 0 w 15093268"/>
              <a:gd name="connsiteY0" fmla="*/ 43267 h 1326103"/>
              <a:gd name="connsiteX1" fmla="*/ 15093268 w 15093268"/>
              <a:gd name="connsiteY1" fmla="*/ 0 h 1326103"/>
              <a:gd name="connsiteX2" fmla="*/ 12387589 w 15093268"/>
              <a:gd name="connsiteY2" fmla="*/ 142826 h 1326103"/>
              <a:gd name="connsiteX3" fmla="*/ 110349 w 15093268"/>
              <a:gd name="connsiteY3" fmla="*/ 1326103 h 1326103"/>
              <a:gd name="connsiteX4" fmla="*/ 0 w 15093268"/>
              <a:gd name="connsiteY4" fmla="*/ 43267 h 1326103"/>
              <a:gd name="connsiteX0" fmla="*/ 0 w 12402135"/>
              <a:gd name="connsiteY0" fmla="*/ 0 h 1282836"/>
              <a:gd name="connsiteX1" fmla="*/ 12402135 w 12402135"/>
              <a:gd name="connsiteY1" fmla="*/ 15005 h 1282836"/>
              <a:gd name="connsiteX2" fmla="*/ 12387589 w 12402135"/>
              <a:gd name="connsiteY2" fmla="*/ 99559 h 1282836"/>
              <a:gd name="connsiteX3" fmla="*/ 110349 w 12402135"/>
              <a:gd name="connsiteY3" fmla="*/ 1282836 h 1282836"/>
              <a:gd name="connsiteX4" fmla="*/ 0 w 12402135"/>
              <a:gd name="connsiteY4" fmla="*/ 0 h 1282836"/>
              <a:gd name="connsiteX0" fmla="*/ 0 w 12402135"/>
              <a:gd name="connsiteY0" fmla="*/ 0 h 1119859"/>
              <a:gd name="connsiteX1" fmla="*/ 12402135 w 12402135"/>
              <a:gd name="connsiteY1" fmla="*/ 15005 h 1119859"/>
              <a:gd name="connsiteX2" fmla="*/ 12387589 w 12402135"/>
              <a:gd name="connsiteY2" fmla="*/ 99559 h 1119859"/>
              <a:gd name="connsiteX3" fmla="*/ 139071 w 12402135"/>
              <a:gd name="connsiteY3" fmla="*/ 1119859 h 1119859"/>
              <a:gd name="connsiteX4" fmla="*/ 0 w 12402135"/>
              <a:gd name="connsiteY4" fmla="*/ 0 h 1119859"/>
              <a:gd name="connsiteX0" fmla="*/ 0 w 12342121"/>
              <a:gd name="connsiteY0" fmla="*/ 0 h 1108535"/>
              <a:gd name="connsiteX1" fmla="*/ 12342121 w 12342121"/>
              <a:gd name="connsiteY1" fmla="*/ 3681 h 1108535"/>
              <a:gd name="connsiteX2" fmla="*/ 12327575 w 12342121"/>
              <a:gd name="connsiteY2" fmla="*/ 88235 h 1108535"/>
              <a:gd name="connsiteX3" fmla="*/ 79057 w 12342121"/>
              <a:gd name="connsiteY3" fmla="*/ 1108535 h 1108535"/>
              <a:gd name="connsiteX4" fmla="*/ 0 w 12342121"/>
              <a:gd name="connsiteY4" fmla="*/ 0 h 1108535"/>
              <a:gd name="connsiteX0" fmla="*/ 0 w 12342121"/>
              <a:gd name="connsiteY0" fmla="*/ 0 h 1106227"/>
              <a:gd name="connsiteX1" fmla="*/ 12342121 w 12342121"/>
              <a:gd name="connsiteY1" fmla="*/ 3681 h 1106227"/>
              <a:gd name="connsiteX2" fmla="*/ 12327575 w 12342121"/>
              <a:gd name="connsiteY2" fmla="*/ 88235 h 1106227"/>
              <a:gd name="connsiteX3" fmla="*/ 104118 w 12342121"/>
              <a:gd name="connsiteY3" fmla="*/ 1106227 h 1106227"/>
              <a:gd name="connsiteX4" fmla="*/ 0 w 12342121"/>
              <a:gd name="connsiteY4" fmla="*/ 0 h 1106227"/>
              <a:gd name="connsiteX0" fmla="*/ 0 w 12339054"/>
              <a:gd name="connsiteY0" fmla="*/ 29631 h 1135858"/>
              <a:gd name="connsiteX1" fmla="*/ 12339054 w 12339054"/>
              <a:gd name="connsiteY1" fmla="*/ 0 h 1135858"/>
              <a:gd name="connsiteX2" fmla="*/ 12327575 w 12339054"/>
              <a:gd name="connsiteY2" fmla="*/ 117866 h 1135858"/>
              <a:gd name="connsiteX3" fmla="*/ 104118 w 12339054"/>
              <a:gd name="connsiteY3" fmla="*/ 1135858 h 1135858"/>
              <a:gd name="connsiteX4" fmla="*/ 0 w 12339054"/>
              <a:gd name="connsiteY4" fmla="*/ 29631 h 1135858"/>
              <a:gd name="connsiteX0" fmla="*/ 0 w 12339054"/>
              <a:gd name="connsiteY0" fmla="*/ 29631 h 1135858"/>
              <a:gd name="connsiteX1" fmla="*/ 12339054 w 12339054"/>
              <a:gd name="connsiteY1" fmla="*/ 0 h 1135858"/>
              <a:gd name="connsiteX2" fmla="*/ 12330641 w 12339054"/>
              <a:gd name="connsiteY2" fmla="*/ 151179 h 1135858"/>
              <a:gd name="connsiteX3" fmla="*/ 104118 w 12339054"/>
              <a:gd name="connsiteY3" fmla="*/ 1135858 h 1135858"/>
              <a:gd name="connsiteX4" fmla="*/ 0 w 12339054"/>
              <a:gd name="connsiteY4" fmla="*/ 29631 h 1135858"/>
              <a:gd name="connsiteX0" fmla="*/ 0 w 12339054"/>
              <a:gd name="connsiteY0" fmla="*/ 29631 h 1103567"/>
              <a:gd name="connsiteX1" fmla="*/ 12339054 w 12339054"/>
              <a:gd name="connsiteY1" fmla="*/ 0 h 1103567"/>
              <a:gd name="connsiteX2" fmla="*/ 12330641 w 12339054"/>
              <a:gd name="connsiteY2" fmla="*/ 151179 h 1103567"/>
              <a:gd name="connsiteX3" fmla="*/ 89947 w 12339054"/>
              <a:gd name="connsiteY3" fmla="*/ 1103567 h 1103567"/>
              <a:gd name="connsiteX4" fmla="*/ 0 w 12339054"/>
              <a:gd name="connsiteY4" fmla="*/ 29631 h 1103567"/>
              <a:gd name="connsiteX0" fmla="*/ 0 w 12336725"/>
              <a:gd name="connsiteY0" fmla="*/ 54924 h 1128860"/>
              <a:gd name="connsiteX1" fmla="*/ 12336725 w 12336725"/>
              <a:gd name="connsiteY1" fmla="*/ 0 h 1128860"/>
              <a:gd name="connsiteX2" fmla="*/ 12330641 w 12336725"/>
              <a:gd name="connsiteY2" fmla="*/ 176472 h 1128860"/>
              <a:gd name="connsiteX3" fmla="*/ 89947 w 12336725"/>
              <a:gd name="connsiteY3" fmla="*/ 1128860 h 1128860"/>
              <a:gd name="connsiteX4" fmla="*/ 0 w 12336725"/>
              <a:gd name="connsiteY4" fmla="*/ 54924 h 1128860"/>
              <a:gd name="connsiteX0" fmla="*/ 0 w 12338048"/>
              <a:gd name="connsiteY0" fmla="*/ 54924 h 1128860"/>
              <a:gd name="connsiteX1" fmla="*/ 12336725 w 12338048"/>
              <a:gd name="connsiteY1" fmla="*/ 0 h 1128860"/>
              <a:gd name="connsiteX2" fmla="*/ 12338048 w 12338048"/>
              <a:gd name="connsiteY2" fmla="*/ 118398 h 1128860"/>
              <a:gd name="connsiteX3" fmla="*/ 89947 w 12338048"/>
              <a:gd name="connsiteY3" fmla="*/ 1128860 h 1128860"/>
              <a:gd name="connsiteX4" fmla="*/ 0 w 12338048"/>
              <a:gd name="connsiteY4" fmla="*/ 54924 h 1128860"/>
              <a:gd name="connsiteX0" fmla="*/ 0 w 12338048"/>
              <a:gd name="connsiteY0" fmla="*/ 54924 h 1102403"/>
              <a:gd name="connsiteX1" fmla="*/ 12336725 w 12338048"/>
              <a:gd name="connsiteY1" fmla="*/ 0 h 1102403"/>
              <a:gd name="connsiteX2" fmla="*/ 12338048 w 12338048"/>
              <a:gd name="connsiteY2" fmla="*/ 118398 h 1102403"/>
              <a:gd name="connsiteX3" fmla="*/ 100265 w 12338048"/>
              <a:gd name="connsiteY3" fmla="*/ 1102403 h 1102403"/>
              <a:gd name="connsiteX4" fmla="*/ 0 w 12338048"/>
              <a:gd name="connsiteY4" fmla="*/ 54924 h 1102403"/>
              <a:gd name="connsiteX0" fmla="*/ 0 w 12338048"/>
              <a:gd name="connsiteY0" fmla="*/ 54924 h 1140342"/>
              <a:gd name="connsiteX1" fmla="*/ 12336725 w 12338048"/>
              <a:gd name="connsiteY1" fmla="*/ 0 h 1140342"/>
              <a:gd name="connsiteX2" fmla="*/ 12338048 w 12338048"/>
              <a:gd name="connsiteY2" fmla="*/ 118398 h 1140342"/>
              <a:gd name="connsiteX3" fmla="*/ 103758 w 12338048"/>
              <a:gd name="connsiteY3" fmla="*/ 1140342 h 1140342"/>
              <a:gd name="connsiteX4" fmla="*/ 0 w 12338048"/>
              <a:gd name="connsiteY4" fmla="*/ 54924 h 1140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38048" h="1140342">
                <a:moveTo>
                  <a:pt x="0" y="54924"/>
                </a:moveTo>
                <a:lnTo>
                  <a:pt x="12336725" y="0"/>
                </a:lnTo>
                <a:lnTo>
                  <a:pt x="12338048" y="118398"/>
                </a:lnTo>
                <a:lnTo>
                  <a:pt x="103758" y="1140342"/>
                </a:lnTo>
                <a:lnTo>
                  <a:pt x="0" y="54924"/>
                </a:lnTo>
                <a:close/>
              </a:path>
            </a:pathLst>
          </a:custGeom>
          <a:solidFill>
            <a:srgbClr val="74B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920E2B90-27F5-41A8-813D-E2F7C8E8B4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799" y="6451600"/>
            <a:ext cx="6178141" cy="304843"/>
          </a:xfrm>
          <a:prstGeom prst="rect">
            <a:avLst/>
          </a:prstGeom>
        </p:spPr>
      </p:pic>
      <p:pic>
        <p:nvPicPr>
          <p:cNvPr id="3" name="Picture 2" descr="Text&#10;&#10;Description automatically generated">
            <a:extLst>
              <a:ext uri="{FF2B5EF4-FFF2-40B4-BE49-F238E27FC236}">
                <a16:creationId xmlns:a16="http://schemas.microsoft.com/office/drawing/2014/main" id="{8E2F54E2-AB26-4860-B4F9-9BBDBF5FA5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5869" y="91870"/>
            <a:ext cx="2651579" cy="1354279"/>
          </a:xfrm>
          <a:prstGeom prst="rect">
            <a:avLst/>
          </a:prstGeom>
        </p:spPr>
      </p:pic>
      <p:sp>
        <p:nvSpPr>
          <p:cNvPr id="2" name="Title 1">
            <a:extLst>
              <a:ext uri="{FF2B5EF4-FFF2-40B4-BE49-F238E27FC236}">
                <a16:creationId xmlns:a16="http://schemas.microsoft.com/office/drawing/2014/main" id="{F5619353-145D-48CA-9C5A-A176118BFAB5}"/>
              </a:ext>
            </a:extLst>
          </p:cNvPr>
          <p:cNvSpPr>
            <a:spLocks noGrp="1"/>
          </p:cNvSpPr>
          <p:nvPr>
            <p:ph type="title"/>
          </p:nvPr>
        </p:nvSpPr>
        <p:spPr>
          <a:xfrm>
            <a:off x="256058" y="184954"/>
            <a:ext cx="10515600" cy="1325563"/>
          </a:xfrm>
        </p:spPr>
        <p:txBody>
          <a:bodyPr/>
          <a:lstStyle/>
          <a:p>
            <a:r>
              <a:rPr lang="en-GB" dirty="0">
                <a:solidFill>
                  <a:srgbClr val="1D2649"/>
                </a:solidFill>
              </a:rPr>
              <a:t>Selection Questionnaire</a:t>
            </a:r>
          </a:p>
        </p:txBody>
      </p:sp>
      <p:sp>
        <p:nvSpPr>
          <p:cNvPr id="7" name="Content Placeholder 6">
            <a:extLst>
              <a:ext uri="{FF2B5EF4-FFF2-40B4-BE49-F238E27FC236}">
                <a16:creationId xmlns:a16="http://schemas.microsoft.com/office/drawing/2014/main" id="{334A45F3-98BB-4BC3-95ED-F124E0CAAFB0}"/>
              </a:ext>
            </a:extLst>
          </p:cNvPr>
          <p:cNvSpPr>
            <a:spLocks noGrp="1"/>
          </p:cNvSpPr>
          <p:nvPr>
            <p:ph idx="1"/>
          </p:nvPr>
        </p:nvSpPr>
        <p:spPr>
          <a:xfrm>
            <a:off x="391702" y="1603601"/>
            <a:ext cx="10515600" cy="3981603"/>
          </a:xfrm>
          <a:prstGeom prst="rect">
            <a:avLst/>
          </a:prstGeom>
        </p:spPr>
        <p:txBody>
          <a:bodyPr wrap="square">
            <a:spAutoFit/>
          </a:bodyPr>
          <a:lstStyle/>
          <a:p>
            <a:pPr marL="0" indent="0">
              <a:buNone/>
            </a:pPr>
            <a:r>
              <a:rPr lang="en-GB" sz="1800" baseline="0" dirty="0">
                <a:ea typeface="Calibri" panose="020F0502020204030204" pitchFamily="34" charset="0"/>
                <a:cs typeface="Arial" panose="020B0604020202020204" pitchFamily="34" charset="0"/>
              </a:rPr>
              <a:t>Our standard selection questionnaire is taken from the </a:t>
            </a:r>
            <a:r>
              <a:rPr lang="en-GB" sz="1800" baseline="0" dirty="0">
                <a:ea typeface="Calibri" panose="020F0502020204030204" pitchFamily="34" charset="0"/>
                <a:cs typeface="Arial" panose="020B0604020202020204" pitchFamily="34" charset="0"/>
                <a:hlinkClick r:id="rId4"/>
              </a:rPr>
              <a:t>CCS (Crown Commercial Services) template</a:t>
            </a:r>
            <a:r>
              <a:rPr lang="en-GB" sz="1800" baseline="0" dirty="0">
                <a:ea typeface="Calibri" panose="020F0502020204030204" pitchFamily="34" charset="0"/>
                <a:cs typeface="Arial" panose="020B0604020202020204" pitchFamily="34" charset="0"/>
              </a:rPr>
              <a:t>, which we use for all procurements. The questions cover areas such as:</a:t>
            </a:r>
          </a:p>
          <a:p>
            <a:pPr marL="285750" indent="-285750">
              <a:buFont typeface="Arial" panose="020B0604020202020204" pitchFamily="34" charset="0"/>
              <a:buChar char="•"/>
            </a:pPr>
            <a:r>
              <a:rPr lang="en-GB" sz="1800" b="1" baseline="0" dirty="0">
                <a:ea typeface="Calibri" panose="020F0502020204030204" pitchFamily="34" charset="0"/>
                <a:cs typeface="Arial" panose="020B0604020202020204" pitchFamily="34" charset="0"/>
              </a:rPr>
              <a:t>Ground for Mandatory Exclusion </a:t>
            </a:r>
            <a:r>
              <a:rPr lang="en-GB" sz="1800" baseline="0" dirty="0">
                <a:ea typeface="Calibri" panose="020F0502020204030204" pitchFamily="34" charset="0"/>
                <a:cs typeface="Arial" panose="020B0604020202020204" pitchFamily="34" charset="0"/>
              </a:rPr>
              <a:t>– Regulations 57 (1),(2) and (3) - including evidence of convictions and non-payment of taxes </a:t>
            </a:r>
          </a:p>
          <a:p>
            <a:pPr marL="285750" indent="-285750">
              <a:buFont typeface="Arial" panose="020B0604020202020204" pitchFamily="34" charset="0"/>
              <a:buChar char="•"/>
            </a:pPr>
            <a:r>
              <a:rPr lang="en-GB" sz="1800" b="1" baseline="0" dirty="0">
                <a:ea typeface="Calibri" panose="020F0502020204030204" pitchFamily="34" charset="0"/>
                <a:cs typeface="Arial" panose="020B0604020202020204" pitchFamily="34" charset="0"/>
              </a:rPr>
              <a:t>Grounds for Discretionary Exclusion </a:t>
            </a:r>
            <a:r>
              <a:rPr lang="en-GB" sz="1800" baseline="0" dirty="0">
                <a:ea typeface="Calibri" panose="020F0502020204030204" pitchFamily="34" charset="0"/>
                <a:cs typeface="Arial" panose="020B0604020202020204" pitchFamily="34" charset="0"/>
              </a:rPr>
              <a:t>– Regulation 57 (8)  obligations in the field of environment, social and labour law. </a:t>
            </a:r>
          </a:p>
          <a:p>
            <a:pPr marL="285750" indent="-285750">
              <a:buFont typeface="Arial" panose="020B0604020202020204" pitchFamily="34" charset="0"/>
              <a:buChar char="•"/>
            </a:pPr>
            <a:r>
              <a:rPr lang="en-GB" sz="1800" b="1" baseline="0" dirty="0">
                <a:ea typeface="Calibri" panose="020F0502020204030204" pitchFamily="34" charset="0"/>
                <a:cs typeface="Arial" panose="020B0604020202020204" pitchFamily="34" charset="0"/>
              </a:rPr>
              <a:t>Economic and Financial Standing (pass/fail) </a:t>
            </a:r>
            <a:r>
              <a:rPr lang="en-GB" sz="1800" baseline="0" dirty="0">
                <a:ea typeface="Calibri" panose="020F0502020204030204" pitchFamily="34" charset="0"/>
                <a:cs typeface="Arial" panose="020B0604020202020204" pitchFamily="34" charset="0"/>
              </a:rPr>
              <a:t>– Liquidity ratio – if assets are less than liabilities Suppliers will fail this criteria.  </a:t>
            </a:r>
          </a:p>
          <a:p>
            <a:pPr marL="285750" indent="-285750"/>
            <a:r>
              <a:rPr lang="en-GB" sz="1800" b="1" baseline="0" dirty="0">
                <a:ea typeface="Calibri" panose="020F0502020204030204" pitchFamily="34" charset="0"/>
                <a:cs typeface="Arial" panose="020B0604020202020204" pitchFamily="34" charset="0"/>
              </a:rPr>
              <a:t>Minimum Turnover (pass/fail) </a:t>
            </a:r>
            <a:r>
              <a:rPr lang="en-GB" sz="1800" baseline="0" dirty="0">
                <a:ea typeface="Calibri" panose="020F0502020204030204" pitchFamily="34" charset="0"/>
                <a:cs typeface="Arial" panose="020B0604020202020204" pitchFamily="34" charset="0"/>
              </a:rPr>
              <a:t>–minimum financial turnover in the most recent financial year.</a:t>
            </a:r>
          </a:p>
          <a:p>
            <a:pPr marL="0" indent="0">
              <a:buNone/>
            </a:pPr>
            <a:r>
              <a:rPr lang="en-GB" sz="1800" dirty="0">
                <a:ea typeface="Calibri" panose="020F0502020204030204" pitchFamily="34" charset="0"/>
                <a:cs typeface="Arial" panose="020B0604020202020204" pitchFamily="34" charset="0"/>
              </a:rPr>
              <a:t>	Minimum Turnover by Lot in the current (2019) agreement:</a:t>
            </a:r>
          </a:p>
          <a:p>
            <a:pPr marL="0" indent="0">
              <a:buNone/>
            </a:pPr>
            <a:r>
              <a:rPr lang="en-GB" sz="1800" baseline="0" dirty="0">
                <a:ea typeface="Calibri" panose="020F0502020204030204" pitchFamily="34" charset="0"/>
                <a:cs typeface="Arial" panose="020B0604020202020204" pitchFamily="34" charset="0"/>
              </a:rPr>
              <a:t>	Lot 1- £3.6 million</a:t>
            </a:r>
          </a:p>
          <a:p>
            <a:pPr marL="0" indent="0">
              <a:buNone/>
            </a:pPr>
            <a:r>
              <a:rPr lang="en-GB" sz="1800" b="1" dirty="0">
                <a:solidFill>
                  <a:srgbClr val="1B6875"/>
                </a:solidFill>
                <a:ea typeface="Calibri" panose="020F0502020204030204" pitchFamily="34" charset="0"/>
                <a:cs typeface="Arial" panose="020B0604020202020204" pitchFamily="34" charset="0"/>
              </a:rPr>
              <a:t>	</a:t>
            </a:r>
            <a:r>
              <a:rPr lang="en-GB" sz="1800" b="1" u="sng" dirty="0">
                <a:solidFill>
                  <a:srgbClr val="1B6875"/>
                </a:solidFill>
                <a:ea typeface="Calibri" panose="020F0502020204030204" pitchFamily="34" charset="0"/>
                <a:cs typeface="Arial" panose="020B0604020202020204" pitchFamily="34" charset="0"/>
              </a:rPr>
              <a:t>Question-</a:t>
            </a:r>
            <a:r>
              <a:rPr lang="en-GB" sz="1800" b="1" dirty="0">
                <a:solidFill>
                  <a:srgbClr val="1B6875"/>
                </a:solidFill>
                <a:ea typeface="Calibri" panose="020F0502020204030204" pitchFamily="34" charset="0"/>
                <a:cs typeface="Arial" panose="020B0604020202020204" pitchFamily="34" charset="0"/>
              </a:rPr>
              <a:t> Is this realistic?</a:t>
            </a:r>
            <a:endParaRPr lang="en-GB" sz="1600" b="1" baseline="0" dirty="0">
              <a:solidFill>
                <a:srgbClr val="1B6875"/>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5790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3121B8-0CA7-4AFC-BA4A-12DD686FD4DC}"/>
              </a:ext>
            </a:extLst>
          </p:cNvPr>
          <p:cNvSpPr/>
          <p:nvPr/>
        </p:nvSpPr>
        <p:spPr>
          <a:xfrm rot="315602">
            <a:off x="-139694" y="6282837"/>
            <a:ext cx="12338048" cy="1140342"/>
          </a:xfrm>
          <a:custGeom>
            <a:avLst/>
            <a:gdLst>
              <a:gd name="connsiteX0" fmla="*/ 0 w 17473085"/>
              <a:gd name="connsiteY0" fmla="*/ 0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0 w 17473085"/>
              <a:gd name="connsiteY4" fmla="*/ 0 h 2459048"/>
              <a:gd name="connsiteX0" fmla="*/ 2379817 w 17473085"/>
              <a:gd name="connsiteY0" fmla="*/ 43267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2379817 w 17473085"/>
              <a:gd name="connsiteY4" fmla="*/ 43267 h 2459048"/>
              <a:gd name="connsiteX0" fmla="*/ 0 w 15093268"/>
              <a:gd name="connsiteY0" fmla="*/ 43267 h 2459048"/>
              <a:gd name="connsiteX1" fmla="*/ 15093268 w 15093268"/>
              <a:gd name="connsiteY1" fmla="*/ 0 h 2459048"/>
              <a:gd name="connsiteX2" fmla="*/ 15093268 w 15093268"/>
              <a:gd name="connsiteY2" fmla="*/ 2459048 h 2459048"/>
              <a:gd name="connsiteX3" fmla="*/ 110349 w 15093268"/>
              <a:gd name="connsiteY3" fmla="*/ 1326103 h 2459048"/>
              <a:gd name="connsiteX4" fmla="*/ 0 w 15093268"/>
              <a:gd name="connsiteY4" fmla="*/ 43267 h 2459048"/>
              <a:gd name="connsiteX0" fmla="*/ 0 w 15093268"/>
              <a:gd name="connsiteY0" fmla="*/ 43267 h 1326103"/>
              <a:gd name="connsiteX1" fmla="*/ 15093268 w 15093268"/>
              <a:gd name="connsiteY1" fmla="*/ 0 h 1326103"/>
              <a:gd name="connsiteX2" fmla="*/ 12387589 w 15093268"/>
              <a:gd name="connsiteY2" fmla="*/ 142826 h 1326103"/>
              <a:gd name="connsiteX3" fmla="*/ 110349 w 15093268"/>
              <a:gd name="connsiteY3" fmla="*/ 1326103 h 1326103"/>
              <a:gd name="connsiteX4" fmla="*/ 0 w 15093268"/>
              <a:gd name="connsiteY4" fmla="*/ 43267 h 1326103"/>
              <a:gd name="connsiteX0" fmla="*/ 0 w 12402135"/>
              <a:gd name="connsiteY0" fmla="*/ 0 h 1282836"/>
              <a:gd name="connsiteX1" fmla="*/ 12402135 w 12402135"/>
              <a:gd name="connsiteY1" fmla="*/ 15005 h 1282836"/>
              <a:gd name="connsiteX2" fmla="*/ 12387589 w 12402135"/>
              <a:gd name="connsiteY2" fmla="*/ 99559 h 1282836"/>
              <a:gd name="connsiteX3" fmla="*/ 110349 w 12402135"/>
              <a:gd name="connsiteY3" fmla="*/ 1282836 h 1282836"/>
              <a:gd name="connsiteX4" fmla="*/ 0 w 12402135"/>
              <a:gd name="connsiteY4" fmla="*/ 0 h 1282836"/>
              <a:gd name="connsiteX0" fmla="*/ 0 w 12402135"/>
              <a:gd name="connsiteY0" fmla="*/ 0 h 1119859"/>
              <a:gd name="connsiteX1" fmla="*/ 12402135 w 12402135"/>
              <a:gd name="connsiteY1" fmla="*/ 15005 h 1119859"/>
              <a:gd name="connsiteX2" fmla="*/ 12387589 w 12402135"/>
              <a:gd name="connsiteY2" fmla="*/ 99559 h 1119859"/>
              <a:gd name="connsiteX3" fmla="*/ 139071 w 12402135"/>
              <a:gd name="connsiteY3" fmla="*/ 1119859 h 1119859"/>
              <a:gd name="connsiteX4" fmla="*/ 0 w 12402135"/>
              <a:gd name="connsiteY4" fmla="*/ 0 h 1119859"/>
              <a:gd name="connsiteX0" fmla="*/ 0 w 12342121"/>
              <a:gd name="connsiteY0" fmla="*/ 0 h 1108535"/>
              <a:gd name="connsiteX1" fmla="*/ 12342121 w 12342121"/>
              <a:gd name="connsiteY1" fmla="*/ 3681 h 1108535"/>
              <a:gd name="connsiteX2" fmla="*/ 12327575 w 12342121"/>
              <a:gd name="connsiteY2" fmla="*/ 88235 h 1108535"/>
              <a:gd name="connsiteX3" fmla="*/ 79057 w 12342121"/>
              <a:gd name="connsiteY3" fmla="*/ 1108535 h 1108535"/>
              <a:gd name="connsiteX4" fmla="*/ 0 w 12342121"/>
              <a:gd name="connsiteY4" fmla="*/ 0 h 1108535"/>
              <a:gd name="connsiteX0" fmla="*/ 0 w 12342121"/>
              <a:gd name="connsiteY0" fmla="*/ 0 h 1106227"/>
              <a:gd name="connsiteX1" fmla="*/ 12342121 w 12342121"/>
              <a:gd name="connsiteY1" fmla="*/ 3681 h 1106227"/>
              <a:gd name="connsiteX2" fmla="*/ 12327575 w 12342121"/>
              <a:gd name="connsiteY2" fmla="*/ 88235 h 1106227"/>
              <a:gd name="connsiteX3" fmla="*/ 104118 w 12342121"/>
              <a:gd name="connsiteY3" fmla="*/ 1106227 h 1106227"/>
              <a:gd name="connsiteX4" fmla="*/ 0 w 12342121"/>
              <a:gd name="connsiteY4" fmla="*/ 0 h 1106227"/>
              <a:gd name="connsiteX0" fmla="*/ 0 w 12339054"/>
              <a:gd name="connsiteY0" fmla="*/ 29631 h 1135858"/>
              <a:gd name="connsiteX1" fmla="*/ 12339054 w 12339054"/>
              <a:gd name="connsiteY1" fmla="*/ 0 h 1135858"/>
              <a:gd name="connsiteX2" fmla="*/ 12327575 w 12339054"/>
              <a:gd name="connsiteY2" fmla="*/ 117866 h 1135858"/>
              <a:gd name="connsiteX3" fmla="*/ 104118 w 12339054"/>
              <a:gd name="connsiteY3" fmla="*/ 1135858 h 1135858"/>
              <a:gd name="connsiteX4" fmla="*/ 0 w 12339054"/>
              <a:gd name="connsiteY4" fmla="*/ 29631 h 1135858"/>
              <a:gd name="connsiteX0" fmla="*/ 0 w 12339054"/>
              <a:gd name="connsiteY0" fmla="*/ 29631 h 1135858"/>
              <a:gd name="connsiteX1" fmla="*/ 12339054 w 12339054"/>
              <a:gd name="connsiteY1" fmla="*/ 0 h 1135858"/>
              <a:gd name="connsiteX2" fmla="*/ 12330641 w 12339054"/>
              <a:gd name="connsiteY2" fmla="*/ 151179 h 1135858"/>
              <a:gd name="connsiteX3" fmla="*/ 104118 w 12339054"/>
              <a:gd name="connsiteY3" fmla="*/ 1135858 h 1135858"/>
              <a:gd name="connsiteX4" fmla="*/ 0 w 12339054"/>
              <a:gd name="connsiteY4" fmla="*/ 29631 h 1135858"/>
              <a:gd name="connsiteX0" fmla="*/ 0 w 12339054"/>
              <a:gd name="connsiteY0" fmla="*/ 29631 h 1103567"/>
              <a:gd name="connsiteX1" fmla="*/ 12339054 w 12339054"/>
              <a:gd name="connsiteY1" fmla="*/ 0 h 1103567"/>
              <a:gd name="connsiteX2" fmla="*/ 12330641 w 12339054"/>
              <a:gd name="connsiteY2" fmla="*/ 151179 h 1103567"/>
              <a:gd name="connsiteX3" fmla="*/ 89947 w 12339054"/>
              <a:gd name="connsiteY3" fmla="*/ 1103567 h 1103567"/>
              <a:gd name="connsiteX4" fmla="*/ 0 w 12339054"/>
              <a:gd name="connsiteY4" fmla="*/ 29631 h 1103567"/>
              <a:gd name="connsiteX0" fmla="*/ 0 w 12336725"/>
              <a:gd name="connsiteY0" fmla="*/ 54924 h 1128860"/>
              <a:gd name="connsiteX1" fmla="*/ 12336725 w 12336725"/>
              <a:gd name="connsiteY1" fmla="*/ 0 h 1128860"/>
              <a:gd name="connsiteX2" fmla="*/ 12330641 w 12336725"/>
              <a:gd name="connsiteY2" fmla="*/ 176472 h 1128860"/>
              <a:gd name="connsiteX3" fmla="*/ 89947 w 12336725"/>
              <a:gd name="connsiteY3" fmla="*/ 1128860 h 1128860"/>
              <a:gd name="connsiteX4" fmla="*/ 0 w 12336725"/>
              <a:gd name="connsiteY4" fmla="*/ 54924 h 1128860"/>
              <a:gd name="connsiteX0" fmla="*/ 0 w 12338048"/>
              <a:gd name="connsiteY0" fmla="*/ 54924 h 1128860"/>
              <a:gd name="connsiteX1" fmla="*/ 12336725 w 12338048"/>
              <a:gd name="connsiteY1" fmla="*/ 0 h 1128860"/>
              <a:gd name="connsiteX2" fmla="*/ 12338048 w 12338048"/>
              <a:gd name="connsiteY2" fmla="*/ 118398 h 1128860"/>
              <a:gd name="connsiteX3" fmla="*/ 89947 w 12338048"/>
              <a:gd name="connsiteY3" fmla="*/ 1128860 h 1128860"/>
              <a:gd name="connsiteX4" fmla="*/ 0 w 12338048"/>
              <a:gd name="connsiteY4" fmla="*/ 54924 h 1128860"/>
              <a:gd name="connsiteX0" fmla="*/ 0 w 12338048"/>
              <a:gd name="connsiteY0" fmla="*/ 54924 h 1102403"/>
              <a:gd name="connsiteX1" fmla="*/ 12336725 w 12338048"/>
              <a:gd name="connsiteY1" fmla="*/ 0 h 1102403"/>
              <a:gd name="connsiteX2" fmla="*/ 12338048 w 12338048"/>
              <a:gd name="connsiteY2" fmla="*/ 118398 h 1102403"/>
              <a:gd name="connsiteX3" fmla="*/ 100265 w 12338048"/>
              <a:gd name="connsiteY3" fmla="*/ 1102403 h 1102403"/>
              <a:gd name="connsiteX4" fmla="*/ 0 w 12338048"/>
              <a:gd name="connsiteY4" fmla="*/ 54924 h 1102403"/>
              <a:gd name="connsiteX0" fmla="*/ 0 w 12338048"/>
              <a:gd name="connsiteY0" fmla="*/ 54924 h 1140342"/>
              <a:gd name="connsiteX1" fmla="*/ 12336725 w 12338048"/>
              <a:gd name="connsiteY1" fmla="*/ 0 h 1140342"/>
              <a:gd name="connsiteX2" fmla="*/ 12338048 w 12338048"/>
              <a:gd name="connsiteY2" fmla="*/ 118398 h 1140342"/>
              <a:gd name="connsiteX3" fmla="*/ 103758 w 12338048"/>
              <a:gd name="connsiteY3" fmla="*/ 1140342 h 1140342"/>
              <a:gd name="connsiteX4" fmla="*/ 0 w 12338048"/>
              <a:gd name="connsiteY4" fmla="*/ 54924 h 1140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38048" h="1140342">
                <a:moveTo>
                  <a:pt x="0" y="54924"/>
                </a:moveTo>
                <a:lnTo>
                  <a:pt x="12336725" y="0"/>
                </a:lnTo>
                <a:lnTo>
                  <a:pt x="12338048" y="118398"/>
                </a:lnTo>
                <a:lnTo>
                  <a:pt x="103758" y="1140342"/>
                </a:lnTo>
                <a:lnTo>
                  <a:pt x="0" y="54924"/>
                </a:lnTo>
                <a:close/>
              </a:path>
            </a:pathLst>
          </a:custGeom>
          <a:solidFill>
            <a:srgbClr val="74B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920E2B90-27F5-41A8-813D-E2F7C8E8B4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799" y="6451600"/>
            <a:ext cx="6178141" cy="304843"/>
          </a:xfrm>
          <a:prstGeom prst="rect">
            <a:avLst/>
          </a:prstGeom>
        </p:spPr>
      </p:pic>
      <p:pic>
        <p:nvPicPr>
          <p:cNvPr id="3" name="Picture 2" descr="Text&#10;&#10;Description automatically generated">
            <a:extLst>
              <a:ext uri="{FF2B5EF4-FFF2-40B4-BE49-F238E27FC236}">
                <a16:creationId xmlns:a16="http://schemas.microsoft.com/office/drawing/2014/main" id="{8E2F54E2-AB26-4860-B4F9-9BBDBF5FA5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5869" y="91870"/>
            <a:ext cx="2651579" cy="1354279"/>
          </a:xfrm>
          <a:prstGeom prst="rect">
            <a:avLst/>
          </a:prstGeom>
        </p:spPr>
      </p:pic>
      <p:sp>
        <p:nvSpPr>
          <p:cNvPr id="2" name="Title 1">
            <a:extLst>
              <a:ext uri="{FF2B5EF4-FFF2-40B4-BE49-F238E27FC236}">
                <a16:creationId xmlns:a16="http://schemas.microsoft.com/office/drawing/2014/main" id="{F5619353-145D-48CA-9C5A-A176118BFAB5}"/>
              </a:ext>
            </a:extLst>
          </p:cNvPr>
          <p:cNvSpPr>
            <a:spLocks noGrp="1"/>
          </p:cNvSpPr>
          <p:nvPr>
            <p:ph type="title"/>
          </p:nvPr>
        </p:nvSpPr>
        <p:spPr>
          <a:xfrm>
            <a:off x="256058" y="184954"/>
            <a:ext cx="10515600" cy="1325563"/>
          </a:xfrm>
        </p:spPr>
        <p:txBody>
          <a:bodyPr/>
          <a:lstStyle/>
          <a:p>
            <a:r>
              <a:rPr lang="en-GB" dirty="0">
                <a:solidFill>
                  <a:srgbClr val="1D2649"/>
                </a:solidFill>
              </a:rPr>
              <a:t>Selection Questionnaire</a:t>
            </a:r>
          </a:p>
        </p:txBody>
      </p:sp>
      <p:sp>
        <p:nvSpPr>
          <p:cNvPr id="7" name="Content Placeholder 6">
            <a:extLst>
              <a:ext uri="{FF2B5EF4-FFF2-40B4-BE49-F238E27FC236}">
                <a16:creationId xmlns:a16="http://schemas.microsoft.com/office/drawing/2014/main" id="{334A45F3-98BB-4BC3-95ED-F124E0CAAFB0}"/>
              </a:ext>
            </a:extLst>
          </p:cNvPr>
          <p:cNvSpPr>
            <a:spLocks noGrp="1"/>
          </p:cNvSpPr>
          <p:nvPr>
            <p:ph idx="1"/>
          </p:nvPr>
        </p:nvSpPr>
        <p:spPr>
          <a:xfrm>
            <a:off x="379510" y="1378049"/>
            <a:ext cx="10515600" cy="5752857"/>
          </a:xfrm>
          <a:prstGeom prst="rect">
            <a:avLst/>
          </a:prstGeom>
        </p:spPr>
        <p:txBody>
          <a:bodyPr wrap="square">
            <a:spAutoFit/>
          </a:bodyPr>
          <a:lstStyle/>
          <a:p>
            <a:pPr marL="285750" indent="-285750">
              <a:buFont typeface="Arial" panose="020B0604020202020204" pitchFamily="34" charset="0"/>
              <a:buChar char="•"/>
            </a:pPr>
            <a:r>
              <a:rPr lang="en-GB" sz="2000" b="1" baseline="0" dirty="0">
                <a:ea typeface="Calibri" panose="020F0502020204030204" pitchFamily="34" charset="0"/>
                <a:cs typeface="Arial" panose="020B0604020202020204" pitchFamily="34" charset="0"/>
              </a:rPr>
              <a:t>Technical and Professional Ability (scored) </a:t>
            </a:r>
            <a:r>
              <a:rPr lang="en-GB" sz="2000" baseline="0" dirty="0">
                <a:ea typeface="Calibri" panose="020F0502020204030204" pitchFamily="34" charset="0"/>
                <a:cs typeface="Arial" panose="020B0604020202020204" pitchFamily="34" charset="0"/>
              </a:rPr>
              <a:t>– including experience and referee details. </a:t>
            </a:r>
          </a:p>
          <a:p>
            <a:pPr marL="285750" indent="-285750">
              <a:buFont typeface="Arial" panose="020B0604020202020204" pitchFamily="34" charset="0"/>
              <a:buChar char="•"/>
            </a:pPr>
            <a:r>
              <a:rPr lang="en-GB" sz="2000" b="1" baseline="0" dirty="0">
                <a:ea typeface="Calibri" panose="020F0502020204030204" pitchFamily="34" charset="0"/>
                <a:cs typeface="Arial" panose="020B0604020202020204" pitchFamily="34" charset="0"/>
              </a:rPr>
              <a:t>Modern Slavery Act 2015 (pass/fail) </a:t>
            </a:r>
            <a:r>
              <a:rPr lang="en-GB" sz="2000" baseline="0" dirty="0">
                <a:ea typeface="Calibri" panose="020F0502020204030204" pitchFamily="34" charset="0"/>
                <a:cs typeface="Arial" panose="020B0604020202020204" pitchFamily="34" charset="0"/>
              </a:rPr>
              <a:t>– requirements must be met under the Modern Slavery Act 2015 </a:t>
            </a:r>
          </a:p>
          <a:p>
            <a:pPr marL="285750" indent="-285750">
              <a:buFont typeface="Arial" panose="020B0604020202020204" pitchFamily="34" charset="0"/>
              <a:buChar char="•"/>
            </a:pPr>
            <a:r>
              <a:rPr lang="en-GB" sz="2000" b="1" baseline="0" dirty="0">
                <a:ea typeface="Calibri" panose="020F0502020204030204" pitchFamily="34" charset="0"/>
                <a:cs typeface="Arial" panose="020B0604020202020204" pitchFamily="34" charset="0"/>
              </a:rPr>
              <a:t>Compliance and Assurance (pass/fail) </a:t>
            </a:r>
            <a:r>
              <a:rPr lang="en-GB" sz="2000" baseline="0" dirty="0">
                <a:ea typeface="Calibri" panose="020F0502020204030204" pitchFamily="34" charset="0"/>
                <a:cs typeface="Arial" panose="020B0604020202020204" pitchFamily="34" charset="0"/>
              </a:rPr>
              <a:t>– minimum levels of insurance</a:t>
            </a:r>
            <a:r>
              <a:rPr lang="en-GB" sz="2000" dirty="0">
                <a:ea typeface="Calibri" panose="020F0502020204030204" pitchFamily="34" charset="0"/>
                <a:cs typeface="Arial" panose="020B0604020202020204" pitchFamily="34" charset="0"/>
              </a:rPr>
              <a:t> which were set as follows in the current agreement:</a:t>
            </a:r>
          </a:p>
          <a:p>
            <a:pPr marL="1200150" lvl="2" indent="-285750"/>
            <a:r>
              <a:rPr lang="en-GB" baseline="0" dirty="0">
                <a:ea typeface="Calibri" panose="020F0502020204030204" pitchFamily="34" charset="0"/>
                <a:cs typeface="Arial" panose="020B0604020202020204" pitchFamily="34" charset="0"/>
              </a:rPr>
              <a:t>Employers (Compulsory) Liability Insurance =  £5 million</a:t>
            </a:r>
          </a:p>
          <a:p>
            <a:pPr marL="1200150" lvl="2" indent="-285750"/>
            <a:r>
              <a:rPr lang="en-GB" baseline="0" dirty="0">
                <a:ea typeface="Calibri" panose="020F0502020204030204" pitchFamily="34" charset="0"/>
                <a:cs typeface="Arial" panose="020B0604020202020204" pitchFamily="34" charset="0"/>
              </a:rPr>
              <a:t>Public Liability Insurance = £5 million</a:t>
            </a:r>
          </a:p>
          <a:p>
            <a:pPr marL="1200150" lvl="2" indent="-285750"/>
            <a:r>
              <a:rPr lang="en-GB" baseline="0" dirty="0">
                <a:ea typeface="Calibri" panose="020F0502020204030204" pitchFamily="34" charset="0"/>
                <a:cs typeface="Arial" panose="020B0604020202020204" pitchFamily="34" charset="0"/>
              </a:rPr>
              <a:t>Professional Indemnity Insurance = £5 million (where </a:t>
            </a:r>
            <a:r>
              <a:rPr lang="en-US" baseline="0" dirty="0">
                <a:ea typeface="Calibri" panose="020F0502020204030204" pitchFamily="34" charset="0"/>
                <a:cs typeface="Arial" panose="020B0604020202020204" pitchFamily="34" charset="0"/>
              </a:rPr>
              <a:t>intending to supply design and consultancy services then Professional Indemnity Insurance is preferred, what is mandatory is Insurance that covers Design and Consultancy work)</a:t>
            </a:r>
            <a:endParaRPr lang="en-GB" baseline="0" dirty="0">
              <a:ea typeface="Calibri" panose="020F0502020204030204" pitchFamily="34" charset="0"/>
              <a:cs typeface="Arial" panose="020B0604020202020204" pitchFamily="34" charset="0"/>
            </a:endParaRPr>
          </a:p>
          <a:p>
            <a:pPr marL="1200150" lvl="2" indent="-285750"/>
            <a:r>
              <a:rPr lang="en-GB" baseline="0" dirty="0">
                <a:ea typeface="Calibri" panose="020F0502020204030204" pitchFamily="34" charset="0"/>
                <a:cs typeface="Arial" panose="020B0604020202020204" pitchFamily="34" charset="0"/>
              </a:rPr>
              <a:t>Product Liability Insurance = £5 million</a:t>
            </a:r>
          </a:p>
          <a:p>
            <a:pPr marL="1200150" lvl="2" indent="-285750"/>
            <a:r>
              <a:rPr lang="en-US" baseline="0" dirty="0">
                <a:ea typeface="Calibri" panose="020F0502020204030204" pitchFamily="34" charset="0"/>
                <a:cs typeface="Arial" panose="020B0604020202020204" pitchFamily="34" charset="0"/>
              </a:rPr>
              <a:t>Insurance to cover any damage of surroundings during delivery and installation = £2 million (this may be covered within Product Liability Insurance)</a:t>
            </a:r>
            <a:endParaRPr lang="en-GB" sz="1800" baseline="0" dirty="0">
              <a:highlight>
                <a:srgbClr val="FFFF00"/>
              </a:highlight>
              <a:ea typeface="Calibri" panose="020F0502020204030204" pitchFamily="34" charset="0"/>
              <a:cs typeface="Arial" panose="020B0604020202020204" pitchFamily="34" charset="0"/>
            </a:endParaRPr>
          </a:p>
          <a:p>
            <a:pPr marL="0" indent="0">
              <a:buNone/>
            </a:pPr>
            <a:r>
              <a:rPr lang="en-GB" sz="1800" b="1" dirty="0">
                <a:solidFill>
                  <a:srgbClr val="1B6875"/>
                </a:solidFill>
                <a:ea typeface="Calibri" panose="020F0502020204030204" pitchFamily="34" charset="0"/>
                <a:cs typeface="Arial" panose="020B0604020202020204" pitchFamily="34" charset="0"/>
              </a:rPr>
              <a:t>		</a:t>
            </a:r>
            <a:r>
              <a:rPr lang="en-GB" sz="1800" b="1" u="sng" dirty="0">
                <a:solidFill>
                  <a:srgbClr val="1B6875"/>
                </a:solidFill>
                <a:ea typeface="Calibri" panose="020F0502020204030204" pitchFamily="34" charset="0"/>
                <a:cs typeface="Arial" panose="020B0604020202020204" pitchFamily="34" charset="0"/>
              </a:rPr>
              <a:t>Question-</a:t>
            </a:r>
            <a:r>
              <a:rPr lang="en-GB" sz="1800" b="1" dirty="0">
                <a:solidFill>
                  <a:srgbClr val="1B6875"/>
                </a:solidFill>
                <a:ea typeface="Calibri" panose="020F0502020204030204" pitchFamily="34" charset="0"/>
                <a:cs typeface="Arial" panose="020B0604020202020204" pitchFamily="34" charset="0"/>
              </a:rPr>
              <a:t> Is this realistic?</a:t>
            </a:r>
            <a:endParaRPr lang="en-GB" sz="1600" b="1" baseline="0" dirty="0">
              <a:solidFill>
                <a:srgbClr val="1B6875"/>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sz="1800" baseline="0" dirty="0">
              <a:highlight>
                <a:srgbClr val="FFFF00"/>
              </a:highlight>
              <a:ea typeface="Calibri" panose="020F0502020204030204" pitchFamily="34" charset="0"/>
              <a:cs typeface="Arial" panose="020B0604020202020204" pitchFamily="34" charset="0"/>
            </a:endParaRPr>
          </a:p>
          <a:p>
            <a:pPr marL="285750" indent="-285750">
              <a:buFont typeface="Arial" panose="020B0604020202020204" pitchFamily="34" charset="0"/>
              <a:buChar char="•"/>
            </a:pPr>
            <a:endParaRPr lang="en-GB" sz="1800" baseline="0" dirty="0">
              <a:highlight>
                <a:srgbClr val="FFFF00"/>
              </a:highlight>
              <a:ea typeface="Calibri" panose="020F0502020204030204" pitchFamily="34" charset="0"/>
              <a:cs typeface="Arial" panose="020B0604020202020204" pitchFamily="34" charset="0"/>
            </a:endParaRPr>
          </a:p>
          <a:p>
            <a:endParaRPr lang="en-GB" sz="1600" baseline="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4469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3121B8-0CA7-4AFC-BA4A-12DD686FD4DC}"/>
              </a:ext>
            </a:extLst>
          </p:cNvPr>
          <p:cNvSpPr/>
          <p:nvPr/>
        </p:nvSpPr>
        <p:spPr>
          <a:xfrm rot="315602">
            <a:off x="-139694" y="6282837"/>
            <a:ext cx="12338048" cy="1140342"/>
          </a:xfrm>
          <a:custGeom>
            <a:avLst/>
            <a:gdLst>
              <a:gd name="connsiteX0" fmla="*/ 0 w 17473085"/>
              <a:gd name="connsiteY0" fmla="*/ 0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0 w 17473085"/>
              <a:gd name="connsiteY4" fmla="*/ 0 h 2459048"/>
              <a:gd name="connsiteX0" fmla="*/ 2379817 w 17473085"/>
              <a:gd name="connsiteY0" fmla="*/ 43267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2379817 w 17473085"/>
              <a:gd name="connsiteY4" fmla="*/ 43267 h 2459048"/>
              <a:gd name="connsiteX0" fmla="*/ 0 w 15093268"/>
              <a:gd name="connsiteY0" fmla="*/ 43267 h 2459048"/>
              <a:gd name="connsiteX1" fmla="*/ 15093268 w 15093268"/>
              <a:gd name="connsiteY1" fmla="*/ 0 h 2459048"/>
              <a:gd name="connsiteX2" fmla="*/ 15093268 w 15093268"/>
              <a:gd name="connsiteY2" fmla="*/ 2459048 h 2459048"/>
              <a:gd name="connsiteX3" fmla="*/ 110349 w 15093268"/>
              <a:gd name="connsiteY3" fmla="*/ 1326103 h 2459048"/>
              <a:gd name="connsiteX4" fmla="*/ 0 w 15093268"/>
              <a:gd name="connsiteY4" fmla="*/ 43267 h 2459048"/>
              <a:gd name="connsiteX0" fmla="*/ 0 w 15093268"/>
              <a:gd name="connsiteY0" fmla="*/ 43267 h 1326103"/>
              <a:gd name="connsiteX1" fmla="*/ 15093268 w 15093268"/>
              <a:gd name="connsiteY1" fmla="*/ 0 h 1326103"/>
              <a:gd name="connsiteX2" fmla="*/ 12387589 w 15093268"/>
              <a:gd name="connsiteY2" fmla="*/ 142826 h 1326103"/>
              <a:gd name="connsiteX3" fmla="*/ 110349 w 15093268"/>
              <a:gd name="connsiteY3" fmla="*/ 1326103 h 1326103"/>
              <a:gd name="connsiteX4" fmla="*/ 0 w 15093268"/>
              <a:gd name="connsiteY4" fmla="*/ 43267 h 1326103"/>
              <a:gd name="connsiteX0" fmla="*/ 0 w 12402135"/>
              <a:gd name="connsiteY0" fmla="*/ 0 h 1282836"/>
              <a:gd name="connsiteX1" fmla="*/ 12402135 w 12402135"/>
              <a:gd name="connsiteY1" fmla="*/ 15005 h 1282836"/>
              <a:gd name="connsiteX2" fmla="*/ 12387589 w 12402135"/>
              <a:gd name="connsiteY2" fmla="*/ 99559 h 1282836"/>
              <a:gd name="connsiteX3" fmla="*/ 110349 w 12402135"/>
              <a:gd name="connsiteY3" fmla="*/ 1282836 h 1282836"/>
              <a:gd name="connsiteX4" fmla="*/ 0 w 12402135"/>
              <a:gd name="connsiteY4" fmla="*/ 0 h 1282836"/>
              <a:gd name="connsiteX0" fmla="*/ 0 w 12402135"/>
              <a:gd name="connsiteY0" fmla="*/ 0 h 1119859"/>
              <a:gd name="connsiteX1" fmla="*/ 12402135 w 12402135"/>
              <a:gd name="connsiteY1" fmla="*/ 15005 h 1119859"/>
              <a:gd name="connsiteX2" fmla="*/ 12387589 w 12402135"/>
              <a:gd name="connsiteY2" fmla="*/ 99559 h 1119859"/>
              <a:gd name="connsiteX3" fmla="*/ 139071 w 12402135"/>
              <a:gd name="connsiteY3" fmla="*/ 1119859 h 1119859"/>
              <a:gd name="connsiteX4" fmla="*/ 0 w 12402135"/>
              <a:gd name="connsiteY4" fmla="*/ 0 h 1119859"/>
              <a:gd name="connsiteX0" fmla="*/ 0 w 12342121"/>
              <a:gd name="connsiteY0" fmla="*/ 0 h 1108535"/>
              <a:gd name="connsiteX1" fmla="*/ 12342121 w 12342121"/>
              <a:gd name="connsiteY1" fmla="*/ 3681 h 1108535"/>
              <a:gd name="connsiteX2" fmla="*/ 12327575 w 12342121"/>
              <a:gd name="connsiteY2" fmla="*/ 88235 h 1108535"/>
              <a:gd name="connsiteX3" fmla="*/ 79057 w 12342121"/>
              <a:gd name="connsiteY3" fmla="*/ 1108535 h 1108535"/>
              <a:gd name="connsiteX4" fmla="*/ 0 w 12342121"/>
              <a:gd name="connsiteY4" fmla="*/ 0 h 1108535"/>
              <a:gd name="connsiteX0" fmla="*/ 0 w 12342121"/>
              <a:gd name="connsiteY0" fmla="*/ 0 h 1106227"/>
              <a:gd name="connsiteX1" fmla="*/ 12342121 w 12342121"/>
              <a:gd name="connsiteY1" fmla="*/ 3681 h 1106227"/>
              <a:gd name="connsiteX2" fmla="*/ 12327575 w 12342121"/>
              <a:gd name="connsiteY2" fmla="*/ 88235 h 1106227"/>
              <a:gd name="connsiteX3" fmla="*/ 104118 w 12342121"/>
              <a:gd name="connsiteY3" fmla="*/ 1106227 h 1106227"/>
              <a:gd name="connsiteX4" fmla="*/ 0 w 12342121"/>
              <a:gd name="connsiteY4" fmla="*/ 0 h 1106227"/>
              <a:gd name="connsiteX0" fmla="*/ 0 w 12339054"/>
              <a:gd name="connsiteY0" fmla="*/ 29631 h 1135858"/>
              <a:gd name="connsiteX1" fmla="*/ 12339054 w 12339054"/>
              <a:gd name="connsiteY1" fmla="*/ 0 h 1135858"/>
              <a:gd name="connsiteX2" fmla="*/ 12327575 w 12339054"/>
              <a:gd name="connsiteY2" fmla="*/ 117866 h 1135858"/>
              <a:gd name="connsiteX3" fmla="*/ 104118 w 12339054"/>
              <a:gd name="connsiteY3" fmla="*/ 1135858 h 1135858"/>
              <a:gd name="connsiteX4" fmla="*/ 0 w 12339054"/>
              <a:gd name="connsiteY4" fmla="*/ 29631 h 1135858"/>
              <a:gd name="connsiteX0" fmla="*/ 0 w 12339054"/>
              <a:gd name="connsiteY0" fmla="*/ 29631 h 1135858"/>
              <a:gd name="connsiteX1" fmla="*/ 12339054 w 12339054"/>
              <a:gd name="connsiteY1" fmla="*/ 0 h 1135858"/>
              <a:gd name="connsiteX2" fmla="*/ 12330641 w 12339054"/>
              <a:gd name="connsiteY2" fmla="*/ 151179 h 1135858"/>
              <a:gd name="connsiteX3" fmla="*/ 104118 w 12339054"/>
              <a:gd name="connsiteY3" fmla="*/ 1135858 h 1135858"/>
              <a:gd name="connsiteX4" fmla="*/ 0 w 12339054"/>
              <a:gd name="connsiteY4" fmla="*/ 29631 h 1135858"/>
              <a:gd name="connsiteX0" fmla="*/ 0 w 12339054"/>
              <a:gd name="connsiteY0" fmla="*/ 29631 h 1103567"/>
              <a:gd name="connsiteX1" fmla="*/ 12339054 w 12339054"/>
              <a:gd name="connsiteY1" fmla="*/ 0 h 1103567"/>
              <a:gd name="connsiteX2" fmla="*/ 12330641 w 12339054"/>
              <a:gd name="connsiteY2" fmla="*/ 151179 h 1103567"/>
              <a:gd name="connsiteX3" fmla="*/ 89947 w 12339054"/>
              <a:gd name="connsiteY3" fmla="*/ 1103567 h 1103567"/>
              <a:gd name="connsiteX4" fmla="*/ 0 w 12339054"/>
              <a:gd name="connsiteY4" fmla="*/ 29631 h 1103567"/>
              <a:gd name="connsiteX0" fmla="*/ 0 w 12336725"/>
              <a:gd name="connsiteY0" fmla="*/ 54924 h 1128860"/>
              <a:gd name="connsiteX1" fmla="*/ 12336725 w 12336725"/>
              <a:gd name="connsiteY1" fmla="*/ 0 h 1128860"/>
              <a:gd name="connsiteX2" fmla="*/ 12330641 w 12336725"/>
              <a:gd name="connsiteY2" fmla="*/ 176472 h 1128860"/>
              <a:gd name="connsiteX3" fmla="*/ 89947 w 12336725"/>
              <a:gd name="connsiteY3" fmla="*/ 1128860 h 1128860"/>
              <a:gd name="connsiteX4" fmla="*/ 0 w 12336725"/>
              <a:gd name="connsiteY4" fmla="*/ 54924 h 1128860"/>
              <a:gd name="connsiteX0" fmla="*/ 0 w 12338048"/>
              <a:gd name="connsiteY0" fmla="*/ 54924 h 1128860"/>
              <a:gd name="connsiteX1" fmla="*/ 12336725 w 12338048"/>
              <a:gd name="connsiteY1" fmla="*/ 0 h 1128860"/>
              <a:gd name="connsiteX2" fmla="*/ 12338048 w 12338048"/>
              <a:gd name="connsiteY2" fmla="*/ 118398 h 1128860"/>
              <a:gd name="connsiteX3" fmla="*/ 89947 w 12338048"/>
              <a:gd name="connsiteY3" fmla="*/ 1128860 h 1128860"/>
              <a:gd name="connsiteX4" fmla="*/ 0 w 12338048"/>
              <a:gd name="connsiteY4" fmla="*/ 54924 h 1128860"/>
              <a:gd name="connsiteX0" fmla="*/ 0 w 12338048"/>
              <a:gd name="connsiteY0" fmla="*/ 54924 h 1102403"/>
              <a:gd name="connsiteX1" fmla="*/ 12336725 w 12338048"/>
              <a:gd name="connsiteY1" fmla="*/ 0 h 1102403"/>
              <a:gd name="connsiteX2" fmla="*/ 12338048 w 12338048"/>
              <a:gd name="connsiteY2" fmla="*/ 118398 h 1102403"/>
              <a:gd name="connsiteX3" fmla="*/ 100265 w 12338048"/>
              <a:gd name="connsiteY3" fmla="*/ 1102403 h 1102403"/>
              <a:gd name="connsiteX4" fmla="*/ 0 w 12338048"/>
              <a:gd name="connsiteY4" fmla="*/ 54924 h 1102403"/>
              <a:gd name="connsiteX0" fmla="*/ 0 w 12338048"/>
              <a:gd name="connsiteY0" fmla="*/ 54924 h 1140342"/>
              <a:gd name="connsiteX1" fmla="*/ 12336725 w 12338048"/>
              <a:gd name="connsiteY1" fmla="*/ 0 h 1140342"/>
              <a:gd name="connsiteX2" fmla="*/ 12338048 w 12338048"/>
              <a:gd name="connsiteY2" fmla="*/ 118398 h 1140342"/>
              <a:gd name="connsiteX3" fmla="*/ 103758 w 12338048"/>
              <a:gd name="connsiteY3" fmla="*/ 1140342 h 1140342"/>
              <a:gd name="connsiteX4" fmla="*/ 0 w 12338048"/>
              <a:gd name="connsiteY4" fmla="*/ 54924 h 1140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38048" h="1140342">
                <a:moveTo>
                  <a:pt x="0" y="54924"/>
                </a:moveTo>
                <a:lnTo>
                  <a:pt x="12336725" y="0"/>
                </a:lnTo>
                <a:lnTo>
                  <a:pt x="12338048" y="118398"/>
                </a:lnTo>
                <a:lnTo>
                  <a:pt x="103758" y="1140342"/>
                </a:lnTo>
                <a:lnTo>
                  <a:pt x="0" y="54924"/>
                </a:lnTo>
                <a:close/>
              </a:path>
            </a:pathLst>
          </a:custGeom>
          <a:solidFill>
            <a:srgbClr val="74B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920E2B90-27F5-41A8-813D-E2F7C8E8B4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799" y="6451600"/>
            <a:ext cx="6178141" cy="304843"/>
          </a:xfrm>
          <a:prstGeom prst="rect">
            <a:avLst/>
          </a:prstGeom>
        </p:spPr>
      </p:pic>
      <p:pic>
        <p:nvPicPr>
          <p:cNvPr id="3" name="Picture 2" descr="Text&#10;&#10;Description automatically generated">
            <a:extLst>
              <a:ext uri="{FF2B5EF4-FFF2-40B4-BE49-F238E27FC236}">
                <a16:creationId xmlns:a16="http://schemas.microsoft.com/office/drawing/2014/main" id="{8E2F54E2-AB26-4860-B4F9-9BBDBF5FA5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5869" y="91870"/>
            <a:ext cx="2651579" cy="1354279"/>
          </a:xfrm>
          <a:prstGeom prst="rect">
            <a:avLst/>
          </a:prstGeom>
        </p:spPr>
      </p:pic>
      <p:sp>
        <p:nvSpPr>
          <p:cNvPr id="2" name="Title 1">
            <a:extLst>
              <a:ext uri="{FF2B5EF4-FFF2-40B4-BE49-F238E27FC236}">
                <a16:creationId xmlns:a16="http://schemas.microsoft.com/office/drawing/2014/main" id="{F5619353-145D-48CA-9C5A-A176118BFAB5}"/>
              </a:ext>
            </a:extLst>
          </p:cNvPr>
          <p:cNvSpPr>
            <a:spLocks noGrp="1"/>
          </p:cNvSpPr>
          <p:nvPr>
            <p:ph type="title"/>
          </p:nvPr>
        </p:nvSpPr>
        <p:spPr>
          <a:xfrm>
            <a:off x="256058" y="120586"/>
            <a:ext cx="10515600" cy="1325563"/>
          </a:xfrm>
        </p:spPr>
        <p:txBody>
          <a:bodyPr/>
          <a:lstStyle/>
          <a:p>
            <a:r>
              <a:rPr lang="en-GB" dirty="0">
                <a:solidFill>
                  <a:srgbClr val="1D2649"/>
                </a:solidFill>
              </a:rPr>
              <a:t>Award Criteria</a:t>
            </a:r>
          </a:p>
        </p:txBody>
      </p:sp>
      <p:sp>
        <p:nvSpPr>
          <p:cNvPr id="8" name="Content Placeholder 7">
            <a:extLst>
              <a:ext uri="{FF2B5EF4-FFF2-40B4-BE49-F238E27FC236}">
                <a16:creationId xmlns:a16="http://schemas.microsoft.com/office/drawing/2014/main" id="{C6197217-0CD4-41A4-81B4-32AF546A8EA6}"/>
              </a:ext>
            </a:extLst>
          </p:cNvPr>
          <p:cNvSpPr>
            <a:spLocks noGrp="1"/>
          </p:cNvSpPr>
          <p:nvPr>
            <p:ph idx="1"/>
          </p:nvPr>
        </p:nvSpPr>
        <p:spPr>
          <a:xfrm>
            <a:off x="359898" y="1600542"/>
            <a:ext cx="10515600" cy="4351338"/>
          </a:xfrm>
        </p:spPr>
        <p:txBody>
          <a:bodyPr>
            <a:normAutofit/>
          </a:bodyPr>
          <a:lstStyle/>
          <a:p>
            <a:pPr marL="0" indent="0" algn="just">
              <a:buNone/>
            </a:pPr>
            <a:r>
              <a:rPr lang="en-GB" sz="2000" dirty="0"/>
              <a:t>The current agreement was tendered under the following award criteria</a:t>
            </a:r>
          </a:p>
          <a:p>
            <a:pPr marL="0" indent="0" algn="just">
              <a:buNone/>
            </a:pPr>
            <a:r>
              <a:rPr lang="en-GB" sz="2000" b="1" dirty="0">
                <a:solidFill>
                  <a:srgbClr val="1D2649"/>
                </a:solidFill>
              </a:rPr>
              <a:t>Lot 1</a:t>
            </a:r>
            <a:r>
              <a:rPr lang="en-GB" sz="2000" dirty="0"/>
              <a:t>- 	Customer Requirements 	50%</a:t>
            </a:r>
          </a:p>
          <a:p>
            <a:pPr marL="0" indent="0" algn="just">
              <a:buNone/>
            </a:pPr>
            <a:r>
              <a:rPr lang="en-GB" sz="2000" dirty="0"/>
              <a:t>	Price			45%</a:t>
            </a:r>
          </a:p>
          <a:p>
            <a:pPr marL="0" indent="0" algn="just">
              <a:buNone/>
            </a:pPr>
            <a:r>
              <a:rPr lang="en-GB" sz="2000" dirty="0"/>
              <a:t>Please note that 5% was reserved for sampling at call-off for all lots.  Use of this 5% was at the discretion of the individual institution.</a:t>
            </a:r>
          </a:p>
          <a:p>
            <a:pPr marL="0" indent="0" algn="just">
              <a:buNone/>
            </a:pPr>
            <a:endParaRPr lang="en-GB" sz="2400" dirty="0">
              <a:solidFill>
                <a:srgbClr val="FF0000"/>
              </a:solidFill>
            </a:endParaRPr>
          </a:p>
        </p:txBody>
      </p:sp>
    </p:spTree>
    <p:extLst>
      <p:ext uri="{BB962C8B-B14F-4D97-AF65-F5344CB8AC3E}">
        <p14:creationId xmlns:p14="http://schemas.microsoft.com/office/powerpoint/2010/main" val="462980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3121B8-0CA7-4AFC-BA4A-12DD686FD4DC}"/>
              </a:ext>
            </a:extLst>
          </p:cNvPr>
          <p:cNvSpPr/>
          <p:nvPr/>
        </p:nvSpPr>
        <p:spPr>
          <a:xfrm rot="315602">
            <a:off x="-139694" y="6282837"/>
            <a:ext cx="12338048" cy="1140342"/>
          </a:xfrm>
          <a:custGeom>
            <a:avLst/>
            <a:gdLst>
              <a:gd name="connsiteX0" fmla="*/ 0 w 17473085"/>
              <a:gd name="connsiteY0" fmla="*/ 0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0 w 17473085"/>
              <a:gd name="connsiteY4" fmla="*/ 0 h 2459048"/>
              <a:gd name="connsiteX0" fmla="*/ 2379817 w 17473085"/>
              <a:gd name="connsiteY0" fmla="*/ 43267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2379817 w 17473085"/>
              <a:gd name="connsiteY4" fmla="*/ 43267 h 2459048"/>
              <a:gd name="connsiteX0" fmla="*/ 0 w 15093268"/>
              <a:gd name="connsiteY0" fmla="*/ 43267 h 2459048"/>
              <a:gd name="connsiteX1" fmla="*/ 15093268 w 15093268"/>
              <a:gd name="connsiteY1" fmla="*/ 0 h 2459048"/>
              <a:gd name="connsiteX2" fmla="*/ 15093268 w 15093268"/>
              <a:gd name="connsiteY2" fmla="*/ 2459048 h 2459048"/>
              <a:gd name="connsiteX3" fmla="*/ 110349 w 15093268"/>
              <a:gd name="connsiteY3" fmla="*/ 1326103 h 2459048"/>
              <a:gd name="connsiteX4" fmla="*/ 0 w 15093268"/>
              <a:gd name="connsiteY4" fmla="*/ 43267 h 2459048"/>
              <a:gd name="connsiteX0" fmla="*/ 0 w 15093268"/>
              <a:gd name="connsiteY0" fmla="*/ 43267 h 1326103"/>
              <a:gd name="connsiteX1" fmla="*/ 15093268 w 15093268"/>
              <a:gd name="connsiteY1" fmla="*/ 0 h 1326103"/>
              <a:gd name="connsiteX2" fmla="*/ 12387589 w 15093268"/>
              <a:gd name="connsiteY2" fmla="*/ 142826 h 1326103"/>
              <a:gd name="connsiteX3" fmla="*/ 110349 w 15093268"/>
              <a:gd name="connsiteY3" fmla="*/ 1326103 h 1326103"/>
              <a:gd name="connsiteX4" fmla="*/ 0 w 15093268"/>
              <a:gd name="connsiteY4" fmla="*/ 43267 h 1326103"/>
              <a:gd name="connsiteX0" fmla="*/ 0 w 12402135"/>
              <a:gd name="connsiteY0" fmla="*/ 0 h 1282836"/>
              <a:gd name="connsiteX1" fmla="*/ 12402135 w 12402135"/>
              <a:gd name="connsiteY1" fmla="*/ 15005 h 1282836"/>
              <a:gd name="connsiteX2" fmla="*/ 12387589 w 12402135"/>
              <a:gd name="connsiteY2" fmla="*/ 99559 h 1282836"/>
              <a:gd name="connsiteX3" fmla="*/ 110349 w 12402135"/>
              <a:gd name="connsiteY3" fmla="*/ 1282836 h 1282836"/>
              <a:gd name="connsiteX4" fmla="*/ 0 w 12402135"/>
              <a:gd name="connsiteY4" fmla="*/ 0 h 1282836"/>
              <a:gd name="connsiteX0" fmla="*/ 0 w 12402135"/>
              <a:gd name="connsiteY0" fmla="*/ 0 h 1119859"/>
              <a:gd name="connsiteX1" fmla="*/ 12402135 w 12402135"/>
              <a:gd name="connsiteY1" fmla="*/ 15005 h 1119859"/>
              <a:gd name="connsiteX2" fmla="*/ 12387589 w 12402135"/>
              <a:gd name="connsiteY2" fmla="*/ 99559 h 1119859"/>
              <a:gd name="connsiteX3" fmla="*/ 139071 w 12402135"/>
              <a:gd name="connsiteY3" fmla="*/ 1119859 h 1119859"/>
              <a:gd name="connsiteX4" fmla="*/ 0 w 12402135"/>
              <a:gd name="connsiteY4" fmla="*/ 0 h 1119859"/>
              <a:gd name="connsiteX0" fmla="*/ 0 w 12342121"/>
              <a:gd name="connsiteY0" fmla="*/ 0 h 1108535"/>
              <a:gd name="connsiteX1" fmla="*/ 12342121 w 12342121"/>
              <a:gd name="connsiteY1" fmla="*/ 3681 h 1108535"/>
              <a:gd name="connsiteX2" fmla="*/ 12327575 w 12342121"/>
              <a:gd name="connsiteY2" fmla="*/ 88235 h 1108535"/>
              <a:gd name="connsiteX3" fmla="*/ 79057 w 12342121"/>
              <a:gd name="connsiteY3" fmla="*/ 1108535 h 1108535"/>
              <a:gd name="connsiteX4" fmla="*/ 0 w 12342121"/>
              <a:gd name="connsiteY4" fmla="*/ 0 h 1108535"/>
              <a:gd name="connsiteX0" fmla="*/ 0 w 12342121"/>
              <a:gd name="connsiteY0" fmla="*/ 0 h 1106227"/>
              <a:gd name="connsiteX1" fmla="*/ 12342121 w 12342121"/>
              <a:gd name="connsiteY1" fmla="*/ 3681 h 1106227"/>
              <a:gd name="connsiteX2" fmla="*/ 12327575 w 12342121"/>
              <a:gd name="connsiteY2" fmla="*/ 88235 h 1106227"/>
              <a:gd name="connsiteX3" fmla="*/ 104118 w 12342121"/>
              <a:gd name="connsiteY3" fmla="*/ 1106227 h 1106227"/>
              <a:gd name="connsiteX4" fmla="*/ 0 w 12342121"/>
              <a:gd name="connsiteY4" fmla="*/ 0 h 1106227"/>
              <a:gd name="connsiteX0" fmla="*/ 0 w 12339054"/>
              <a:gd name="connsiteY0" fmla="*/ 29631 h 1135858"/>
              <a:gd name="connsiteX1" fmla="*/ 12339054 w 12339054"/>
              <a:gd name="connsiteY1" fmla="*/ 0 h 1135858"/>
              <a:gd name="connsiteX2" fmla="*/ 12327575 w 12339054"/>
              <a:gd name="connsiteY2" fmla="*/ 117866 h 1135858"/>
              <a:gd name="connsiteX3" fmla="*/ 104118 w 12339054"/>
              <a:gd name="connsiteY3" fmla="*/ 1135858 h 1135858"/>
              <a:gd name="connsiteX4" fmla="*/ 0 w 12339054"/>
              <a:gd name="connsiteY4" fmla="*/ 29631 h 1135858"/>
              <a:gd name="connsiteX0" fmla="*/ 0 w 12339054"/>
              <a:gd name="connsiteY0" fmla="*/ 29631 h 1135858"/>
              <a:gd name="connsiteX1" fmla="*/ 12339054 w 12339054"/>
              <a:gd name="connsiteY1" fmla="*/ 0 h 1135858"/>
              <a:gd name="connsiteX2" fmla="*/ 12330641 w 12339054"/>
              <a:gd name="connsiteY2" fmla="*/ 151179 h 1135858"/>
              <a:gd name="connsiteX3" fmla="*/ 104118 w 12339054"/>
              <a:gd name="connsiteY3" fmla="*/ 1135858 h 1135858"/>
              <a:gd name="connsiteX4" fmla="*/ 0 w 12339054"/>
              <a:gd name="connsiteY4" fmla="*/ 29631 h 1135858"/>
              <a:gd name="connsiteX0" fmla="*/ 0 w 12339054"/>
              <a:gd name="connsiteY0" fmla="*/ 29631 h 1103567"/>
              <a:gd name="connsiteX1" fmla="*/ 12339054 w 12339054"/>
              <a:gd name="connsiteY1" fmla="*/ 0 h 1103567"/>
              <a:gd name="connsiteX2" fmla="*/ 12330641 w 12339054"/>
              <a:gd name="connsiteY2" fmla="*/ 151179 h 1103567"/>
              <a:gd name="connsiteX3" fmla="*/ 89947 w 12339054"/>
              <a:gd name="connsiteY3" fmla="*/ 1103567 h 1103567"/>
              <a:gd name="connsiteX4" fmla="*/ 0 w 12339054"/>
              <a:gd name="connsiteY4" fmla="*/ 29631 h 1103567"/>
              <a:gd name="connsiteX0" fmla="*/ 0 w 12336725"/>
              <a:gd name="connsiteY0" fmla="*/ 54924 h 1128860"/>
              <a:gd name="connsiteX1" fmla="*/ 12336725 w 12336725"/>
              <a:gd name="connsiteY1" fmla="*/ 0 h 1128860"/>
              <a:gd name="connsiteX2" fmla="*/ 12330641 w 12336725"/>
              <a:gd name="connsiteY2" fmla="*/ 176472 h 1128860"/>
              <a:gd name="connsiteX3" fmla="*/ 89947 w 12336725"/>
              <a:gd name="connsiteY3" fmla="*/ 1128860 h 1128860"/>
              <a:gd name="connsiteX4" fmla="*/ 0 w 12336725"/>
              <a:gd name="connsiteY4" fmla="*/ 54924 h 1128860"/>
              <a:gd name="connsiteX0" fmla="*/ 0 w 12338048"/>
              <a:gd name="connsiteY0" fmla="*/ 54924 h 1128860"/>
              <a:gd name="connsiteX1" fmla="*/ 12336725 w 12338048"/>
              <a:gd name="connsiteY1" fmla="*/ 0 h 1128860"/>
              <a:gd name="connsiteX2" fmla="*/ 12338048 w 12338048"/>
              <a:gd name="connsiteY2" fmla="*/ 118398 h 1128860"/>
              <a:gd name="connsiteX3" fmla="*/ 89947 w 12338048"/>
              <a:gd name="connsiteY3" fmla="*/ 1128860 h 1128860"/>
              <a:gd name="connsiteX4" fmla="*/ 0 w 12338048"/>
              <a:gd name="connsiteY4" fmla="*/ 54924 h 1128860"/>
              <a:gd name="connsiteX0" fmla="*/ 0 w 12338048"/>
              <a:gd name="connsiteY0" fmla="*/ 54924 h 1102403"/>
              <a:gd name="connsiteX1" fmla="*/ 12336725 w 12338048"/>
              <a:gd name="connsiteY1" fmla="*/ 0 h 1102403"/>
              <a:gd name="connsiteX2" fmla="*/ 12338048 w 12338048"/>
              <a:gd name="connsiteY2" fmla="*/ 118398 h 1102403"/>
              <a:gd name="connsiteX3" fmla="*/ 100265 w 12338048"/>
              <a:gd name="connsiteY3" fmla="*/ 1102403 h 1102403"/>
              <a:gd name="connsiteX4" fmla="*/ 0 w 12338048"/>
              <a:gd name="connsiteY4" fmla="*/ 54924 h 1102403"/>
              <a:gd name="connsiteX0" fmla="*/ 0 w 12338048"/>
              <a:gd name="connsiteY0" fmla="*/ 54924 h 1140342"/>
              <a:gd name="connsiteX1" fmla="*/ 12336725 w 12338048"/>
              <a:gd name="connsiteY1" fmla="*/ 0 h 1140342"/>
              <a:gd name="connsiteX2" fmla="*/ 12338048 w 12338048"/>
              <a:gd name="connsiteY2" fmla="*/ 118398 h 1140342"/>
              <a:gd name="connsiteX3" fmla="*/ 103758 w 12338048"/>
              <a:gd name="connsiteY3" fmla="*/ 1140342 h 1140342"/>
              <a:gd name="connsiteX4" fmla="*/ 0 w 12338048"/>
              <a:gd name="connsiteY4" fmla="*/ 54924 h 1140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38048" h="1140342">
                <a:moveTo>
                  <a:pt x="0" y="54924"/>
                </a:moveTo>
                <a:lnTo>
                  <a:pt x="12336725" y="0"/>
                </a:lnTo>
                <a:lnTo>
                  <a:pt x="12338048" y="118398"/>
                </a:lnTo>
                <a:lnTo>
                  <a:pt x="103758" y="1140342"/>
                </a:lnTo>
                <a:lnTo>
                  <a:pt x="0" y="54924"/>
                </a:lnTo>
                <a:close/>
              </a:path>
            </a:pathLst>
          </a:custGeom>
          <a:solidFill>
            <a:srgbClr val="74B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920E2B90-27F5-41A8-813D-E2F7C8E8B4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799" y="6451600"/>
            <a:ext cx="6178141" cy="304843"/>
          </a:xfrm>
          <a:prstGeom prst="rect">
            <a:avLst/>
          </a:prstGeom>
        </p:spPr>
      </p:pic>
      <p:pic>
        <p:nvPicPr>
          <p:cNvPr id="3" name="Picture 2" descr="Text&#10;&#10;Description automatically generated">
            <a:extLst>
              <a:ext uri="{FF2B5EF4-FFF2-40B4-BE49-F238E27FC236}">
                <a16:creationId xmlns:a16="http://schemas.microsoft.com/office/drawing/2014/main" id="{8E2F54E2-AB26-4860-B4F9-9BBDBF5FA5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5869" y="91870"/>
            <a:ext cx="2651579" cy="1354279"/>
          </a:xfrm>
          <a:prstGeom prst="rect">
            <a:avLst/>
          </a:prstGeom>
        </p:spPr>
      </p:pic>
      <p:sp>
        <p:nvSpPr>
          <p:cNvPr id="2" name="Title 1">
            <a:extLst>
              <a:ext uri="{FF2B5EF4-FFF2-40B4-BE49-F238E27FC236}">
                <a16:creationId xmlns:a16="http://schemas.microsoft.com/office/drawing/2014/main" id="{F5619353-145D-48CA-9C5A-A176118BFAB5}"/>
              </a:ext>
            </a:extLst>
          </p:cNvPr>
          <p:cNvSpPr>
            <a:spLocks noGrp="1"/>
          </p:cNvSpPr>
          <p:nvPr>
            <p:ph type="title"/>
          </p:nvPr>
        </p:nvSpPr>
        <p:spPr>
          <a:xfrm>
            <a:off x="256058" y="106227"/>
            <a:ext cx="10515600" cy="1325563"/>
          </a:xfrm>
        </p:spPr>
        <p:txBody>
          <a:bodyPr/>
          <a:lstStyle/>
          <a:p>
            <a:r>
              <a:rPr lang="en-GB" dirty="0">
                <a:solidFill>
                  <a:srgbClr val="1D2649"/>
                </a:solidFill>
              </a:rPr>
              <a:t>Award Criteria</a:t>
            </a:r>
          </a:p>
        </p:txBody>
      </p:sp>
      <p:sp>
        <p:nvSpPr>
          <p:cNvPr id="5" name="Content Placeholder 4">
            <a:extLst>
              <a:ext uri="{FF2B5EF4-FFF2-40B4-BE49-F238E27FC236}">
                <a16:creationId xmlns:a16="http://schemas.microsoft.com/office/drawing/2014/main" id="{949E55FE-F7D7-4DDC-BE10-5F976648FD32}"/>
              </a:ext>
            </a:extLst>
          </p:cNvPr>
          <p:cNvSpPr>
            <a:spLocks noGrp="1"/>
          </p:cNvSpPr>
          <p:nvPr>
            <p:ph idx="1"/>
          </p:nvPr>
        </p:nvSpPr>
        <p:spPr>
          <a:xfrm>
            <a:off x="284725" y="1185370"/>
            <a:ext cx="10515600" cy="4351338"/>
          </a:xfrm>
        </p:spPr>
        <p:txBody>
          <a:bodyPr/>
          <a:lstStyle/>
          <a:p>
            <a:pPr marL="0" indent="0">
              <a:buNone/>
            </a:pPr>
            <a:endParaRPr lang="en-US" sz="2000" dirty="0"/>
          </a:p>
          <a:p>
            <a:pPr marL="0" indent="0">
              <a:buNone/>
            </a:pPr>
            <a:r>
              <a:rPr lang="en-US" sz="2000" dirty="0"/>
              <a:t>Customer Requirements covered the following areas:</a:t>
            </a:r>
          </a:p>
          <a:p>
            <a:pPr marL="0" indent="0">
              <a:buNone/>
            </a:pPr>
            <a:endParaRPr lang="en-GB" dirty="0"/>
          </a:p>
        </p:txBody>
      </p:sp>
      <p:graphicFrame>
        <p:nvGraphicFramePr>
          <p:cNvPr id="6" name="Table 5">
            <a:extLst>
              <a:ext uri="{FF2B5EF4-FFF2-40B4-BE49-F238E27FC236}">
                <a16:creationId xmlns:a16="http://schemas.microsoft.com/office/drawing/2014/main" id="{81D59498-8188-BCF3-54AA-8B598301AB66}"/>
              </a:ext>
            </a:extLst>
          </p:cNvPr>
          <p:cNvGraphicFramePr>
            <a:graphicFrameLocks noGrp="1"/>
          </p:cNvGraphicFramePr>
          <p:nvPr>
            <p:extLst>
              <p:ext uri="{D42A27DB-BD31-4B8C-83A1-F6EECF244321}">
                <p14:modId xmlns:p14="http://schemas.microsoft.com/office/powerpoint/2010/main" val="1316549180"/>
              </p:ext>
            </p:extLst>
          </p:nvPr>
        </p:nvGraphicFramePr>
        <p:xfrm>
          <a:off x="434540" y="2080879"/>
          <a:ext cx="10337118" cy="3319796"/>
        </p:xfrm>
        <a:graphic>
          <a:graphicData uri="http://schemas.openxmlformats.org/drawingml/2006/table">
            <a:tbl>
              <a:tblPr firstRow="1" firstCol="1" bandRow="1"/>
              <a:tblGrid>
                <a:gridCol w="5168559">
                  <a:extLst>
                    <a:ext uri="{9D8B030D-6E8A-4147-A177-3AD203B41FA5}">
                      <a16:colId xmlns:a16="http://schemas.microsoft.com/office/drawing/2014/main" val="776969199"/>
                    </a:ext>
                  </a:extLst>
                </a:gridCol>
                <a:gridCol w="5168559">
                  <a:extLst>
                    <a:ext uri="{9D8B030D-6E8A-4147-A177-3AD203B41FA5}">
                      <a16:colId xmlns:a16="http://schemas.microsoft.com/office/drawing/2014/main" val="1695544558"/>
                    </a:ext>
                  </a:extLst>
                </a:gridCol>
              </a:tblGrid>
              <a:tr h="632342">
                <a:tc>
                  <a:txBody>
                    <a:bodyPr/>
                    <a:lstStyle/>
                    <a:p>
                      <a:r>
                        <a:rPr lang="en-GB" sz="2000" b="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Service &amp; Delivery</a:t>
                      </a:r>
                      <a:endParaRPr lang="en-GB"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83859"/>
                    </a:solidFill>
                  </a:tcPr>
                </a:tc>
                <a:tc>
                  <a:txBody>
                    <a:bodyPr/>
                    <a:lstStyle/>
                    <a:p>
                      <a:r>
                        <a:rPr lang="en-GB" sz="1600" dirty="0">
                          <a:effectLst/>
                          <a:latin typeface="Calibri" panose="020F0502020204030204" pitchFamily="34" charset="0"/>
                          <a:ea typeface="Calibri" panose="020F0502020204030204" pitchFamily="34" charset="0"/>
                          <a:cs typeface="Times New Roman" panose="02020603050405020304" pitchFamily="18" charset="0"/>
                        </a:rPr>
                        <a:t>Account Management		</a:t>
                      </a:r>
                    </a:p>
                    <a:p>
                      <a:r>
                        <a:rPr lang="en-GB" sz="1600" dirty="0">
                          <a:effectLst/>
                          <a:latin typeface="Calibri" panose="020F0502020204030204" pitchFamily="34" charset="0"/>
                          <a:ea typeface="Calibri" panose="020F0502020204030204" pitchFamily="34" charset="0"/>
                          <a:cs typeface="Times New Roman" panose="02020603050405020304" pitchFamily="18" charset="0"/>
                        </a:rPr>
                        <a:t>Price Management </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149267272"/>
                  </a:ext>
                </a:extLst>
              </a:tr>
              <a:tr h="948513">
                <a:tc>
                  <a:txBody>
                    <a:bodyPr/>
                    <a:lstStyle/>
                    <a:p>
                      <a:r>
                        <a:rPr lang="en-GB" sz="2000" b="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Technical Capability </a:t>
                      </a:r>
                      <a:endParaRPr lang="en-GB"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83859"/>
                    </a:solidFill>
                  </a:tcPr>
                </a:tc>
                <a:tc>
                  <a:txBody>
                    <a:bodyPr/>
                    <a:lstStyle/>
                    <a:p>
                      <a:r>
                        <a:rPr lang="en-GB" sz="1600" dirty="0">
                          <a:effectLst/>
                          <a:latin typeface="Calibri" panose="020F0502020204030204" pitchFamily="34" charset="0"/>
                          <a:ea typeface="Calibri" panose="020F0502020204030204" pitchFamily="34" charset="0"/>
                          <a:cs typeface="Times New Roman" panose="02020603050405020304" pitchFamily="18" charset="0"/>
                        </a:rPr>
                        <a:t>Account Set Up		</a:t>
                      </a:r>
                    </a:p>
                    <a:p>
                      <a:r>
                        <a:rPr lang="en-GB" sz="1600" dirty="0">
                          <a:effectLst/>
                          <a:latin typeface="Calibri" panose="020F0502020204030204" pitchFamily="34" charset="0"/>
                          <a:ea typeface="Calibri" panose="020F0502020204030204" pitchFamily="34" charset="0"/>
                          <a:cs typeface="Times New Roman" panose="02020603050405020304" pitchFamily="18" charset="0"/>
                        </a:rPr>
                        <a:t>E-Procurement System Set Up	</a:t>
                      </a:r>
                    </a:p>
                    <a:p>
                      <a:r>
                        <a:rPr lang="en-GB" sz="1600" dirty="0">
                          <a:effectLst/>
                          <a:latin typeface="Calibri" panose="020F0502020204030204" pitchFamily="34" charset="0"/>
                          <a:ea typeface="Calibri" panose="020F0502020204030204" pitchFamily="34" charset="0"/>
                          <a:cs typeface="Times New Roman" panose="02020603050405020304" pitchFamily="18" charset="0"/>
                        </a:rPr>
                        <a:t>Online Order Capability</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634486911"/>
                  </a:ext>
                </a:extLst>
              </a:tr>
              <a:tr h="948513">
                <a:tc>
                  <a:txBody>
                    <a:bodyPr/>
                    <a:lstStyle/>
                    <a:p>
                      <a:r>
                        <a:rPr lang="en-GB" sz="2000" b="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Order Fulfilment </a:t>
                      </a:r>
                      <a:endParaRPr lang="en-GB"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83859"/>
                    </a:solidFill>
                  </a:tcPr>
                </a:tc>
                <a:tc>
                  <a:txBody>
                    <a:bodyPr/>
                    <a:lstStyle/>
                    <a:p>
                      <a:r>
                        <a:rPr lang="en-GB" sz="1600" dirty="0">
                          <a:effectLst/>
                          <a:latin typeface="Calibri" panose="020F0502020204030204" pitchFamily="34" charset="0"/>
                          <a:ea typeface="Calibri" panose="020F0502020204030204" pitchFamily="34" charset="0"/>
                          <a:cs typeface="Times New Roman" panose="02020603050405020304" pitchFamily="18" charset="0"/>
                        </a:rPr>
                        <a:t>Stock Levels		</a:t>
                      </a:r>
                    </a:p>
                    <a:p>
                      <a:r>
                        <a:rPr lang="en-GB" sz="1600" dirty="0">
                          <a:effectLst/>
                          <a:latin typeface="Calibri" panose="020F0502020204030204" pitchFamily="34" charset="0"/>
                          <a:ea typeface="Calibri" panose="020F0502020204030204" pitchFamily="34" charset="0"/>
                          <a:cs typeface="Times New Roman" panose="02020603050405020304" pitchFamily="18" charset="0"/>
                        </a:rPr>
                        <a:t>Deliveries			</a:t>
                      </a:r>
                    </a:p>
                    <a:p>
                      <a:r>
                        <a:rPr lang="en-GB" sz="1600" dirty="0">
                          <a:effectLst/>
                          <a:latin typeface="Calibri" panose="020F0502020204030204" pitchFamily="34" charset="0"/>
                          <a:ea typeface="Calibri" panose="020F0502020204030204" pitchFamily="34" charset="0"/>
                          <a:cs typeface="Times New Roman" panose="02020603050405020304" pitchFamily="18" charset="0"/>
                        </a:rPr>
                        <a:t>Business Continuity		</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21496193"/>
                  </a:ext>
                </a:extLst>
              </a:tr>
              <a:tr h="395214">
                <a:tc>
                  <a:txBody>
                    <a:bodyPr/>
                    <a:lstStyle/>
                    <a:p>
                      <a:r>
                        <a:rPr lang="en-GB" sz="2000" b="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Sustainability </a:t>
                      </a:r>
                      <a:endParaRPr lang="en-GB"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83859"/>
                    </a:solidFill>
                  </a:tcPr>
                </a:tc>
                <a:tc>
                  <a:txBody>
                    <a:bodyPr/>
                    <a:lstStyle/>
                    <a:p>
                      <a:r>
                        <a:rPr lang="en-US" sz="1600" dirty="0">
                          <a:effectLst/>
                          <a:latin typeface="Calibri" panose="020F0502020204030204" pitchFamily="34" charset="0"/>
                          <a:ea typeface="Calibri" panose="020F0502020204030204" pitchFamily="34" charset="0"/>
                          <a:cs typeface="Times New Roman" panose="02020603050405020304" pitchFamily="18" charset="0"/>
                        </a:rPr>
                        <a:t>See Responsible Procurement slide</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569274709"/>
                  </a:ext>
                </a:extLst>
              </a:tr>
              <a:tr h="395214">
                <a:tc>
                  <a:txBody>
                    <a:bodyPr/>
                    <a:lstStyle/>
                    <a:p>
                      <a:r>
                        <a:rPr lang="en-GB" sz="2000" b="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Case Study</a:t>
                      </a:r>
                      <a:endParaRPr lang="en-GB"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83859"/>
                    </a:solidFill>
                  </a:tcPr>
                </a:tc>
                <a:tc>
                  <a: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See next slide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438201686"/>
                  </a:ext>
                </a:extLst>
              </a:tr>
            </a:tbl>
          </a:graphicData>
        </a:graphic>
      </p:graphicFrame>
      <p:sp>
        <p:nvSpPr>
          <p:cNvPr id="7" name="TextBox 6">
            <a:extLst>
              <a:ext uri="{FF2B5EF4-FFF2-40B4-BE49-F238E27FC236}">
                <a16:creationId xmlns:a16="http://schemas.microsoft.com/office/drawing/2014/main" id="{43A813FF-9436-2030-4824-5C373CB46140}"/>
              </a:ext>
            </a:extLst>
          </p:cNvPr>
          <p:cNvSpPr txBox="1"/>
          <p:nvPr/>
        </p:nvSpPr>
        <p:spPr>
          <a:xfrm>
            <a:off x="365697" y="5382002"/>
            <a:ext cx="10434628" cy="369332"/>
          </a:xfrm>
          <a:prstGeom prst="rect">
            <a:avLst/>
          </a:prstGeom>
          <a:noFill/>
        </p:spPr>
        <p:txBody>
          <a:bodyPr wrap="square" rtlCol="0">
            <a:spAutoFit/>
          </a:bodyPr>
          <a:lstStyle/>
          <a:p>
            <a:r>
              <a:rPr lang="en-US" b="1" u="sng" dirty="0">
                <a:solidFill>
                  <a:srgbClr val="1B6875"/>
                </a:solidFill>
              </a:rPr>
              <a:t>Question-</a:t>
            </a:r>
            <a:r>
              <a:rPr lang="en-US" b="1" dirty="0">
                <a:solidFill>
                  <a:srgbClr val="1B6875"/>
                </a:solidFill>
              </a:rPr>
              <a:t> Are there any other areas that should be given consideration for inclusion?</a:t>
            </a:r>
            <a:endParaRPr lang="en-GB" b="1" dirty="0">
              <a:solidFill>
                <a:srgbClr val="1B6875"/>
              </a:solidFill>
            </a:endParaRPr>
          </a:p>
        </p:txBody>
      </p:sp>
    </p:spTree>
    <p:extLst>
      <p:ext uri="{BB962C8B-B14F-4D97-AF65-F5344CB8AC3E}">
        <p14:creationId xmlns:p14="http://schemas.microsoft.com/office/powerpoint/2010/main" val="2669786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3121B8-0CA7-4AFC-BA4A-12DD686FD4DC}"/>
              </a:ext>
            </a:extLst>
          </p:cNvPr>
          <p:cNvSpPr/>
          <p:nvPr/>
        </p:nvSpPr>
        <p:spPr>
          <a:xfrm rot="315602">
            <a:off x="-139694" y="6282837"/>
            <a:ext cx="12338048" cy="1140342"/>
          </a:xfrm>
          <a:custGeom>
            <a:avLst/>
            <a:gdLst>
              <a:gd name="connsiteX0" fmla="*/ 0 w 17473085"/>
              <a:gd name="connsiteY0" fmla="*/ 0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0 w 17473085"/>
              <a:gd name="connsiteY4" fmla="*/ 0 h 2459048"/>
              <a:gd name="connsiteX0" fmla="*/ 2379817 w 17473085"/>
              <a:gd name="connsiteY0" fmla="*/ 43267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2379817 w 17473085"/>
              <a:gd name="connsiteY4" fmla="*/ 43267 h 2459048"/>
              <a:gd name="connsiteX0" fmla="*/ 0 w 15093268"/>
              <a:gd name="connsiteY0" fmla="*/ 43267 h 2459048"/>
              <a:gd name="connsiteX1" fmla="*/ 15093268 w 15093268"/>
              <a:gd name="connsiteY1" fmla="*/ 0 h 2459048"/>
              <a:gd name="connsiteX2" fmla="*/ 15093268 w 15093268"/>
              <a:gd name="connsiteY2" fmla="*/ 2459048 h 2459048"/>
              <a:gd name="connsiteX3" fmla="*/ 110349 w 15093268"/>
              <a:gd name="connsiteY3" fmla="*/ 1326103 h 2459048"/>
              <a:gd name="connsiteX4" fmla="*/ 0 w 15093268"/>
              <a:gd name="connsiteY4" fmla="*/ 43267 h 2459048"/>
              <a:gd name="connsiteX0" fmla="*/ 0 w 15093268"/>
              <a:gd name="connsiteY0" fmla="*/ 43267 h 1326103"/>
              <a:gd name="connsiteX1" fmla="*/ 15093268 w 15093268"/>
              <a:gd name="connsiteY1" fmla="*/ 0 h 1326103"/>
              <a:gd name="connsiteX2" fmla="*/ 12387589 w 15093268"/>
              <a:gd name="connsiteY2" fmla="*/ 142826 h 1326103"/>
              <a:gd name="connsiteX3" fmla="*/ 110349 w 15093268"/>
              <a:gd name="connsiteY3" fmla="*/ 1326103 h 1326103"/>
              <a:gd name="connsiteX4" fmla="*/ 0 w 15093268"/>
              <a:gd name="connsiteY4" fmla="*/ 43267 h 1326103"/>
              <a:gd name="connsiteX0" fmla="*/ 0 w 12402135"/>
              <a:gd name="connsiteY0" fmla="*/ 0 h 1282836"/>
              <a:gd name="connsiteX1" fmla="*/ 12402135 w 12402135"/>
              <a:gd name="connsiteY1" fmla="*/ 15005 h 1282836"/>
              <a:gd name="connsiteX2" fmla="*/ 12387589 w 12402135"/>
              <a:gd name="connsiteY2" fmla="*/ 99559 h 1282836"/>
              <a:gd name="connsiteX3" fmla="*/ 110349 w 12402135"/>
              <a:gd name="connsiteY3" fmla="*/ 1282836 h 1282836"/>
              <a:gd name="connsiteX4" fmla="*/ 0 w 12402135"/>
              <a:gd name="connsiteY4" fmla="*/ 0 h 1282836"/>
              <a:gd name="connsiteX0" fmla="*/ 0 w 12402135"/>
              <a:gd name="connsiteY0" fmla="*/ 0 h 1119859"/>
              <a:gd name="connsiteX1" fmla="*/ 12402135 w 12402135"/>
              <a:gd name="connsiteY1" fmla="*/ 15005 h 1119859"/>
              <a:gd name="connsiteX2" fmla="*/ 12387589 w 12402135"/>
              <a:gd name="connsiteY2" fmla="*/ 99559 h 1119859"/>
              <a:gd name="connsiteX3" fmla="*/ 139071 w 12402135"/>
              <a:gd name="connsiteY3" fmla="*/ 1119859 h 1119859"/>
              <a:gd name="connsiteX4" fmla="*/ 0 w 12402135"/>
              <a:gd name="connsiteY4" fmla="*/ 0 h 1119859"/>
              <a:gd name="connsiteX0" fmla="*/ 0 w 12342121"/>
              <a:gd name="connsiteY0" fmla="*/ 0 h 1108535"/>
              <a:gd name="connsiteX1" fmla="*/ 12342121 w 12342121"/>
              <a:gd name="connsiteY1" fmla="*/ 3681 h 1108535"/>
              <a:gd name="connsiteX2" fmla="*/ 12327575 w 12342121"/>
              <a:gd name="connsiteY2" fmla="*/ 88235 h 1108535"/>
              <a:gd name="connsiteX3" fmla="*/ 79057 w 12342121"/>
              <a:gd name="connsiteY3" fmla="*/ 1108535 h 1108535"/>
              <a:gd name="connsiteX4" fmla="*/ 0 w 12342121"/>
              <a:gd name="connsiteY4" fmla="*/ 0 h 1108535"/>
              <a:gd name="connsiteX0" fmla="*/ 0 w 12342121"/>
              <a:gd name="connsiteY0" fmla="*/ 0 h 1106227"/>
              <a:gd name="connsiteX1" fmla="*/ 12342121 w 12342121"/>
              <a:gd name="connsiteY1" fmla="*/ 3681 h 1106227"/>
              <a:gd name="connsiteX2" fmla="*/ 12327575 w 12342121"/>
              <a:gd name="connsiteY2" fmla="*/ 88235 h 1106227"/>
              <a:gd name="connsiteX3" fmla="*/ 104118 w 12342121"/>
              <a:gd name="connsiteY3" fmla="*/ 1106227 h 1106227"/>
              <a:gd name="connsiteX4" fmla="*/ 0 w 12342121"/>
              <a:gd name="connsiteY4" fmla="*/ 0 h 1106227"/>
              <a:gd name="connsiteX0" fmla="*/ 0 w 12339054"/>
              <a:gd name="connsiteY0" fmla="*/ 29631 h 1135858"/>
              <a:gd name="connsiteX1" fmla="*/ 12339054 w 12339054"/>
              <a:gd name="connsiteY1" fmla="*/ 0 h 1135858"/>
              <a:gd name="connsiteX2" fmla="*/ 12327575 w 12339054"/>
              <a:gd name="connsiteY2" fmla="*/ 117866 h 1135858"/>
              <a:gd name="connsiteX3" fmla="*/ 104118 w 12339054"/>
              <a:gd name="connsiteY3" fmla="*/ 1135858 h 1135858"/>
              <a:gd name="connsiteX4" fmla="*/ 0 w 12339054"/>
              <a:gd name="connsiteY4" fmla="*/ 29631 h 1135858"/>
              <a:gd name="connsiteX0" fmla="*/ 0 w 12339054"/>
              <a:gd name="connsiteY0" fmla="*/ 29631 h 1135858"/>
              <a:gd name="connsiteX1" fmla="*/ 12339054 w 12339054"/>
              <a:gd name="connsiteY1" fmla="*/ 0 h 1135858"/>
              <a:gd name="connsiteX2" fmla="*/ 12330641 w 12339054"/>
              <a:gd name="connsiteY2" fmla="*/ 151179 h 1135858"/>
              <a:gd name="connsiteX3" fmla="*/ 104118 w 12339054"/>
              <a:gd name="connsiteY3" fmla="*/ 1135858 h 1135858"/>
              <a:gd name="connsiteX4" fmla="*/ 0 w 12339054"/>
              <a:gd name="connsiteY4" fmla="*/ 29631 h 1135858"/>
              <a:gd name="connsiteX0" fmla="*/ 0 w 12339054"/>
              <a:gd name="connsiteY0" fmla="*/ 29631 h 1103567"/>
              <a:gd name="connsiteX1" fmla="*/ 12339054 w 12339054"/>
              <a:gd name="connsiteY1" fmla="*/ 0 h 1103567"/>
              <a:gd name="connsiteX2" fmla="*/ 12330641 w 12339054"/>
              <a:gd name="connsiteY2" fmla="*/ 151179 h 1103567"/>
              <a:gd name="connsiteX3" fmla="*/ 89947 w 12339054"/>
              <a:gd name="connsiteY3" fmla="*/ 1103567 h 1103567"/>
              <a:gd name="connsiteX4" fmla="*/ 0 w 12339054"/>
              <a:gd name="connsiteY4" fmla="*/ 29631 h 1103567"/>
              <a:gd name="connsiteX0" fmla="*/ 0 w 12336725"/>
              <a:gd name="connsiteY0" fmla="*/ 54924 h 1128860"/>
              <a:gd name="connsiteX1" fmla="*/ 12336725 w 12336725"/>
              <a:gd name="connsiteY1" fmla="*/ 0 h 1128860"/>
              <a:gd name="connsiteX2" fmla="*/ 12330641 w 12336725"/>
              <a:gd name="connsiteY2" fmla="*/ 176472 h 1128860"/>
              <a:gd name="connsiteX3" fmla="*/ 89947 w 12336725"/>
              <a:gd name="connsiteY3" fmla="*/ 1128860 h 1128860"/>
              <a:gd name="connsiteX4" fmla="*/ 0 w 12336725"/>
              <a:gd name="connsiteY4" fmla="*/ 54924 h 1128860"/>
              <a:gd name="connsiteX0" fmla="*/ 0 w 12338048"/>
              <a:gd name="connsiteY0" fmla="*/ 54924 h 1128860"/>
              <a:gd name="connsiteX1" fmla="*/ 12336725 w 12338048"/>
              <a:gd name="connsiteY1" fmla="*/ 0 h 1128860"/>
              <a:gd name="connsiteX2" fmla="*/ 12338048 w 12338048"/>
              <a:gd name="connsiteY2" fmla="*/ 118398 h 1128860"/>
              <a:gd name="connsiteX3" fmla="*/ 89947 w 12338048"/>
              <a:gd name="connsiteY3" fmla="*/ 1128860 h 1128860"/>
              <a:gd name="connsiteX4" fmla="*/ 0 w 12338048"/>
              <a:gd name="connsiteY4" fmla="*/ 54924 h 1128860"/>
              <a:gd name="connsiteX0" fmla="*/ 0 w 12338048"/>
              <a:gd name="connsiteY0" fmla="*/ 54924 h 1102403"/>
              <a:gd name="connsiteX1" fmla="*/ 12336725 w 12338048"/>
              <a:gd name="connsiteY1" fmla="*/ 0 h 1102403"/>
              <a:gd name="connsiteX2" fmla="*/ 12338048 w 12338048"/>
              <a:gd name="connsiteY2" fmla="*/ 118398 h 1102403"/>
              <a:gd name="connsiteX3" fmla="*/ 100265 w 12338048"/>
              <a:gd name="connsiteY3" fmla="*/ 1102403 h 1102403"/>
              <a:gd name="connsiteX4" fmla="*/ 0 w 12338048"/>
              <a:gd name="connsiteY4" fmla="*/ 54924 h 1102403"/>
              <a:gd name="connsiteX0" fmla="*/ 0 w 12338048"/>
              <a:gd name="connsiteY0" fmla="*/ 54924 h 1140342"/>
              <a:gd name="connsiteX1" fmla="*/ 12336725 w 12338048"/>
              <a:gd name="connsiteY1" fmla="*/ 0 h 1140342"/>
              <a:gd name="connsiteX2" fmla="*/ 12338048 w 12338048"/>
              <a:gd name="connsiteY2" fmla="*/ 118398 h 1140342"/>
              <a:gd name="connsiteX3" fmla="*/ 103758 w 12338048"/>
              <a:gd name="connsiteY3" fmla="*/ 1140342 h 1140342"/>
              <a:gd name="connsiteX4" fmla="*/ 0 w 12338048"/>
              <a:gd name="connsiteY4" fmla="*/ 54924 h 1140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38048" h="1140342">
                <a:moveTo>
                  <a:pt x="0" y="54924"/>
                </a:moveTo>
                <a:lnTo>
                  <a:pt x="12336725" y="0"/>
                </a:lnTo>
                <a:lnTo>
                  <a:pt x="12338048" y="118398"/>
                </a:lnTo>
                <a:lnTo>
                  <a:pt x="103758" y="1140342"/>
                </a:lnTo>
                <a:lnTo>
                  <a:pt x="0" y="54924"/>
                </a:lnTo>
                <a:close/>
              </a:path>
            </a:pathLst>
          </a:custGeom>
          <a:solidFill>
            <a:srgbClr val="74B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920E2B90-27F5-41A8-813D-E2F7C8E8B4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799" y="6451600"/>
            <a:ext cx="6178141" cy="304843"/>
          </a:xfrm>
          <a:prstGeom prst="rect">
            <a:avLst/>
          </a:prstGeom>
        </p:spPr>
      </p:pic>
      <p:pic>
        <p:nvPicPr>
          <p:cNvPr id="3" name="Picture 2" descr="Text&#10;&#10;Description automatically generated">
            <a:extLst>
              <a:ext uri="{FF2B5EF4-FFF2-40B4-BE49-F238E27FC236}">
                <a16:creationId xmlns:a16="http://schemas.microsoft.com/office/drawing/2014/main" id="{8E2F54E2-AB26-4860-B4F9-9BBDBF5FA5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5869" y="91870"/>
            <a:ext cx="2651579" cy="1354279"/>
          </a:xfrm>
          <a:prstGeom prst="rect">
            <a:avLst/>
          </a:prstGeom>
        </p:spPr>
      </p:pic>
      <p:sp>
        <p:nvSpPr>
          <p:cNvPr id="2" name="Title 1">
            <a:extLst>
              <a:ext uri="{FF2B5EF4-FFF2-40B4-BE49-F238E27FC236}">
                <a16:creationId xmlns:a16="http://schemas.microsoft.com/office/drawing/2014/main" id="{F5619353-145D-48CA-9C5A-A176118BFAB5}"/>
              </a:ext>
            </a:extLst>
          </p:cNvPr>
          <p:cNvSpPr>
            <a:spLocks noGrp="1"/>
          </p:cNvSpPr>
          <p:nvPr>
            <p:ph type="title"/>
          </p:nvPr>
        </p:nvSpPr>
        <p:spPr>
          <a:xfrm>
            <a:off x="256058" y="106227"/>
            <a:ext cx="10515600" cy="1325563"/>
          </a:xfrm>
        </p:spPr>
        <p:txBody>
          <a:bodyPr/>
          <a:lstStyle/>
          <a:p>
            <a:r>
              <a:rPr lang="en-GB" dirty="0">
                <a:solidFill>
                  <a:srgbClr val="1D2649"/>
                </a:solidFill>
              </a:rPr>
              <a:t>Award Criteria- Case Study</a:t>
            </a:r>
          </a:p>
        </p:txBody>
      </p:sp>
      <p:sp>
        <p:nvSpPr>
          <p:cNvPr id="5" name="Content Placeholder 4">
            <a:extLst>
              <a:ext uri="{FF2B5EF4-FFF2-40B4-BE49-F238E27FC236}">
                <a16:creationId xmlns:a16="http://schemas.microsoft.com/office/drawing/2014/main" id="{949E55FE-F7D7-4DDC-BE10-5F976648FD32}"/>
              </a:ext>
            </a:extLst>
          </p:cNvPr>
          <p:cNvSpPr>
            <a:spLocks noGrp="1"/>
          </p:cNvSpPr>
          <p:nvPr>
            <p:ph idx="1"/>
          </p:nvPr>
        </p:nvSpPr>
        <p:spPr>
          <a:xfrm>
            <a:off x="256058" y="1431790"/>
            <a:ext cx="10515600" cy="4351338"/>
          </a:xfrm>
        </p:spPr>
        <p:txBody>
          <a:bodyPr>
            <a:normAutofit fontScale="77500" lnSpcReduction="20000"/>
          </a:bodyPr>
          <a:lstStyle/>
          <a:p>
            <a:pPr marL="0" indent="0">
              <a:buNone/>
            </a:pPr>
            <a:r>
              <a:rPr lang="en-US" sz="2400" dirty="0"/>
              <a:t>Lot 1 included a case study involving the redevelopment of an existing site covering:</a:t>
            </a:r>
          </a:p>
          <a:p>
            <a:pPr marL="457200" indent="-457200">
              <a:buAutoNum type="arabicParenR"/>
            </a:pPr>
            <a:r>
              <a:rPr lang="en-US" sz="2400" dirty="0"/>
              <a:t>Reception/Staff Offices Zone- reception desking with a combination of permanent and ‘hot desking’</a:t>
            </a:r>
          </a:p>
          <a:p>
            <a:pPr marL="457200" indent="-457200">
              <a:buAutoNum type="arabicParenR"/>
            </a:pPr>
            <a:r>
              <a:rPr lang="en-US" sz="2400" dirty="0"/>
              <a:t>Breakout/Informal Meeting Zone- multipurpose area accommodating informal group work, social space and informal meetings</a:t>
            </a:r>
          </a:p>
          <a:p>
            <a:pPr marL="457200" indent="-457200">
              <a:buAutoNum type="arabicParenR"/>
            </a:pPr>
            <a:r>
              <a:rPr lang="en-US" sz="2400" dirty="0"/>
              <a:t>Study Zone- for concentrated study</a:t>
            </a:r>
          </a:p>
          <a:p>
            <a:pPr marL="457200" indent="-457200">
              <a:buAutoNum type="arabicParenR"/>
            </a:pPr>
            <a:endParaRPr lang="en-US" sz="2400" dirty="0"/>
          </a:p>
          <a:p>
            <a:pPr marL="0" indent="0">
              <a:buNone/>
            </a:pPr>
            <a:r>
              <a:rPr lang="en-US" sz="2400" dirty="0"/>
              <a:t>Responses to the case study were scored on the following criteria:</a:t>
            </a:r>
          </a:p>
          <a:p>
            <a:pPr>
              <a:lnSpc>
                <a:spcPct val="110000"/>
              </a:lnSpc>
            </a:pPr>
            <a:r>
              <a:rPr lang="en-US" sz="2400" dirty="0"/>
              <a:t>Design and Drawings</a:t>
            </a:r>
          </a:p>
          <a:p>
            <a:pPr>
              <a:lnSpc>
                <a:spcPct val="110000"/>
              </a:lnSpc>
            </a:pPr>
            <a:r>
              <a:rPr lang="en-US" sz="2400" dirty="0"/>
              <a:t>Quality &amp; Durability of Products </a:t>
            </a:r>
          </a:p>
          <a:p>
            <a:pPr>
              <a:lnSpc>
                <a:spcPct val="110000"/>
              </a:lnSpc>
            </a:pPr>
            <a:r>
              <a:rPr lang="en-US" sz="2400" dirty="0"/>
              <a:t>Sustainability </a:t>
            </a:r>
            <a:r>
              <a:rPr lang="en-US" sz="2400" dirty="0" err="1"/>
              <a:t>inc</a:t>
            </a:r>
            <a:r>
              <a:rPr lang="en-US" sz="2400" dirty="0"/>
              <a:t> product selection and removal of existing furniture</a:t>
            </a:r>
          </a:p>
          <a:p>
            <a:pPr>
              <a:lnSpc>
                <a:spcPct val="110000"/>
              </a:lnSpc>
            </a:pPr>
            <a:r>
              <a:rPr lang="en-US" sz="2400" dirty="0"/>
              <a:t>Supply Chain and Manufacture</a:t>
            </a:r>
          </a:p>
          <a:p>
            <a:pPr>
              <a:lnSpc>
                <a:spcPct val="110000"/>
              </a:lnSpc>
            </a:pPr>
            <a:r>
              <a:rPr lang="en-US" sz="2400" dirty="0"/>
              <a:t>Overall quality of response</a:t>
            </a:r>
          </a:p>
          <a:p>
            <a:pPr marL="0" indent="0">
              <a:buNone/>
            </a:pPr>
            <a:endParaRPr lang="en-US"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p:txBody>
      </p:sp>
    </p:spTree>
    <p:extLst>
      <p:ext uri="{BB962C8B-B14F-4D97-AF65-F5344CB8AC3E}">
        <p14:creationId xmlns:p14="http://schemas.microsoft.com/office/powerpoint/2010/main" val="4165474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3121B8-0CA7-4AFC-BA4A-12DD686FD4DC}"/>
              </a:ext>
            </a:extLst>
          </p:cNvPr>
          <p:cNvSpPr/>
          <p:nvPr/>
        </p:nvSpPr>
        <p:spPr>
          <a:xfrm rot="315602">
            <a:off x="-139694" y="6282837"/>
            <a:ext cx="12338048" cy="1140342"/>
          </a:xfrm>
          <a:custGeom>
            <a:avLst/>
            <a:gdLst>
              <a:gd name="connsiteX0" fmla="*/ 0 w 17473085"/>
              <a:gd name="connsiteY0" fmla="*/ 0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0 w 17473085"/>
              <a:gd name="connsiteY4" fmla="*/ 0 h 2459048"/>
              <a:gd name="connsiteX0" fmla="*/ 2379817 w 17473085"/>
              <a:gd name="connsiteY0" fmla="*/ 43267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2379817 w 17473085"/>
              <a:gd name="connsiteY4" fmla="*/ 43267 h 2459048"/>
              <a:gd name="connsiteX0" fmla="*/ 0 w 15093268"/>
              <a:gd name="connsiteY0" fmla="*/ 43267 h 2459048"/>
              <a:gd name="connsiteX1" fmla="*/ 15093268 w 15093268"/>
              <a:gd name="connsiteY1" fmla="*/ 0 h 2459048"/>
              <a:gd name="connsiteX2" fmla="*/ 15093268 w 15093268"/>
              <a:gd name="connsiteY2" fmla="*/ 2459048 h 2459048"/>
              <a:gd name="connsiteX3" fmla="*/ 110349 w 15093268"/>
              <a:gd name="connsiteY3" fmla="*/ 1326103 h 2459048"/>
              <a:gd name="connsiteX4" fmla="*/ 0 w 15093268"/>
              <a:gd name="connsiteY4" fmla="*/ 43267 h 2459048"/>
              <a:gd name="connsiteX0" fmla="*/ 0 w 15093268"/>
              <a:gd name="connsiteY0" fmla="*/ 43267 h 1326103"/>
              <a:gd name="connsiteX1" fmla="*/ 15093268 w 15093268"/>
              <a:gd name="connsiteY1" fmla="*/ 0 h 1326103"/>
              <a:gd name="connsiteX2" fmla="*/ 12387589 w 15093268"/>
              <a:gd name="connsiteY2" fmla="*/ 142826 h 1326103"/>
              <a:gd name="connsiteX3" fmla="*/ 110349 w 15093268"/>
              <a:gd name="connsiteY3" fmla="*/ 1326103 h 1326103"/>
              <a:gd name="connsiteX4" fmla="*/ 0 w 15093268"/>
              <a:gd name="connsiteY4" fmla="*/ 43267 h 1326103"/>
              <a:gd name="connsiteX0" fmla="*/ 0 w 12402135"/>
              <a:gd name="connsiteY0" fmla="*/ 0 h 1282836"/>
              <a:gd name="connsiteX1" fmla="*/ 12402135 w 12402135"/>
              <a:gd name="connsiteY1" fmla="*/ 15005 h 1282836"/>
              <a:gd name="connsiteX2" fmla="*/ 12387589 w 12402135"/>
              <a:gd name="connsiteY2" fmla="*/ 99559 h 1282836"/>
              <a:gd name="connsiteX3" fmla="*/ 110349 w 12402135"/>
              <a:gd name="connsiteY3" fmla="*/ 1282836 h 1282836"/>
              <a:gd name="connsiteX4" fmla="*/ 0 w 12402135"/>
              <a:gd name="connsiteY4" fmla="*/ 0 h 1282836"/>
              <a:gd name="connsiteX0" fmla="*/ 0 w 12402135"/>
              <a:gd name="connsiteY0" fmla="*/ 0 h 1119859"/>
              <a:gd name="connsiteX1" fmla="*/ 12402135 w 12402135"/>
              <a:gd name="connsiteY1" fmla="*/ 15005 h 1119859"/>
              <a:gd name="connsiteX2" fmla="*/ 12387589 w 12402135"/>
              <a:gd name="connsiteY2" fmla="*/ 99559 h 1119859"/>
              <a:gd name="connsiteX3" fmla="*/ 139071 w 12402135"/>
              <a:gd name="connsiteY3" fmla="*/ 1119859 h 1119859"/>
              <a:gd name="connsiteX4" fmla="*/ 0 w 12402135"/>
              <a:gd name="connsiteY4" fmla="*/ 0 h 1119859"/>
              <a:gd name="connsiteX0" fmla="*/ 0 w 12342121"/>
              <a:gd name="connsiteY0" fmla="*/ 0 h 1108535"/>
              <a:gd name="connsiteX1" fmla="*/ 12342121 w 12342121"/>
              <a:gd name="connsiteY1" fmla="*/ 3681 h 1108535"/>
              <a:gd name="connsiteX2" fmla="*/ 12327575 w 12342121"/>
              <a:gd name="connsiteY2" fmla="*/ 88235 h 1108535"/>
              <a:gd name="connsiteX3" fmla="*/ 79057 w 12342121"/>
              <a:gd name="connsiteY3" fmla="*/ 1108535 h 1108535"/>
              <a:gd name="connsiteX4" fmla="*/ 0 w 12342121"/>
              <a:gd name="connsiteY4" fmla="*/ 0 h 1108535"/>
              <a:gd name="connsiteX0" fmla="*/ 0 w 12342121"/>
              <a:gd name="connsiteY0" fmla="*/ 0 h 1106227"/>
              <a:gd name="connsiteX1" fmla="*/ 12342121 w 12342121"/>
              <a:gd name="connsiteY1" fmla="*/ 3681 h 1106227"/>
              <a:gd name="connsiteX2" fmla="*/ 12327575 w 12342121"/>
              <a:gd name="connsiteY2" fmla="*/ 88235 h 1106227"/>
              <a:gd name="connsiteX3" fmla="*/ 104118 w 12342121"/>
              <a:gd name="connsiteY3" fmla="*/ 1106227 h 1106227"/>
              <a:gd name="connsiteX4" fmla="*/ 0 w 12342121"/>
              <a:gd name="connsiteY4" fmla="*/ 0 h 1106227"/>
              <a:gd name="connsiteX0" fmla="*/ 0 w 12339054"/>
              <a:gd name="connsiteY0" fmla="*/ 29631 h 1135858"/>
              <a:gd name="connsiteX1" fmla="*/ 12339054 w 12339054"/>
              <a:gd name="connsiteY1" fmla="*/ 0 h 1135858"/>
              <a:gd name="connsiteX2" fmla="*/ 12327575 w 12339054"/>
              <a:gd name="connsiteY2" fmla="*/ 117866 h 1135858"/>
              <a:gd name="connsiteX3" fmla="*/ 104118 w 12339054"/>
              <a:gd name="connsiteY3" fmla="*/ 1135858 h 1135858"/>
              <a:gd name="connsiteX4" fmla="*/ 0 w 12339054"/>
              <a:gd name="connsiteY4" fmla="*/ 29631 h 1135858"/>
              <a:gd name="connsiteX0" fmla="*/ 0 w 12339054"/>
              <a:gd name="connsiteY0" fmla="*/ 29631 h 1135858"/>
              <a:gd name="connsiteX1" fmla="*/ 12339054 w 12339054"/>
              <a:gd name="connsiteY1" fmla="*/ 0 h 1135858"/>
              <a:gd name="connsiteX2" fmla="*/ 12330641 w 12339054"/>
              <a:gd name="connsiteY2" fmla="*/ 151179 h 1135858"/>
              <a:gd name="connsiteX3" fmla="*/ 104118 w 12339054"/>
              <a:gd name="connsiteY3" fmla="*/ 1135858 h 1135858"/>
              <a:gd name="connsiteX4" fmla="*/ 0 w 12339054"/>
              <a:gd name="connsiteY4" fmla="*/ 29631 h 1135858"/>
              <a:gd name="connsiteX0" fmla="*/ 0 w 12339054"/>
              <a:gd name="connsiteY0" fmla="*/ 29631 h 1103567"/>
              <a:gd name="connsiteX1" fmla="*/ 12339054 w 12339054"/>
              <a:gd name="connsiteY1" fmla="*/ 0 h 1103567"/>
              <a:gd name="connsiteX2" fmla="*/ 12330641 w 12339054"/>
              <a:gd name="connsiteY2" fmla="*/ 151179 h 1103567"/>
              <a:gd name="connsiteX3" fmla="*/ 89947 w 12339054"/>
              <a:gd name="connsiteY3" fmla="*/ 1103567 h 1103567"/>
              <a:gd name="connsiteX4" fmla="*/ 0 w 12339054"/>
              <a:gd name="connsiteY4" fmla="*/ 29631 h 1103567"/>
              <a:gd name="connsiteX0" fmla="*/ 0 w 12336725"/>
              <a:gd name="connsiteY0" fmla="*/ 54924 h 1128860"/>
              <a:gd name="connsiteX1" fmla="*/ 12336725 w 12336725"/>
              <a:gd name="connsiteY1" fmla="*/ 0 h 1128860"/>
              <a:gd name="connsiteX2" fmla="*/ 12330641 w 12336725"/>
              <a:gd name="connsiteY2" fmla="*/ 176472 h 1128860"/>
              <a:gd name="connsiteX3" fmla="*/ 89947 w 12336725"/>
              <a:gd name="connsiteY3" fmla="*/ 1128860 h 1128860"/>
              <a:gd name="connsiteX4" fmla="*/ 0 w 12336725"/>
              <a:gd name="connsiteY4" fmla="*/ 54924 h 1128860"/>
              <a:gd name="connsiteX0" fmla="*/ 0 w 12338048"/>
              <a:gd name="connsiteY0" fmla="*/ 54924 h 1128860"/>
              <a:gd name="connsiteX1" fmla="*/ 12336725 w 12338048"/>
              <a:gd name="connsiteY1" fmla="*/ 0 h 1128860"/>
              <a:gd name="connsiteX2" fmla="*/ 12338048 w 12338048"/>
              <a:gd name="connsiteY2" fmla="*/ 118398 h 1128860"/>
              <a:gd name="connsiteX3" fmla="*/ 89947 w 12338048"/>
              <a:gd name="connsiteY3" fmla="*/ 1128860 h 1128860"/>
              <a:gd name="connsiteX4" fmla="*/ 0 w 12338048"/>
              <a:gd name="connsiteY4" fmla="*/ 54924 h 1128860"/>
              <a:gd name="connsiteX0" fmla="*/ 0 w 12338048"/>
              <a:gd name="connsiteY0" fmla="*/ 54924 h 1102403"/>
              <a:gd name="connsiteX1" fmla="*/ 12336725 w 12338048"/>
              <a:gd name="connsiteY1" fmla="*/ 0 h 1102403"/>
              <a:gd name="connsiteX2" fmla="*/ 12338048 w 12338048"/>
              <a:gd name="connsiteY2" fmla="*/ 118398 h 1102403"/>
              <a:gd name="connsiteX3" fmla="*/ 100265 w 12338048"/>
              <a:gd name="connsiteY3" fmla="*/ 1102403 h 1102403"/>
              <a:gd name="connsiteX4" fmla="*/ 0 w 12338048"/>
              <a:gd name="connsiteY4" fmla="*/ 54924 h 1102403"/>
              <a:gd name="connsiteX0" fmla="*/ 0 w 12338048"/>
              <a:gd name="connsiteY0" fmla="*/ 54924 h 1140342"/>
              <a:gd name="connsiteX1" fmla="*/ 12336725 w 12338048"/>
              <a:gd name="connsiteY1" fmla="*/ 0 h 1140342"/>
              <a:gd name="connsiteX2" fmla="*/ 12338048 w 12338048"/>
              <a:gd name="connsiteY2" fmla="*/ 118398 h 1140342"/>
              <a:gd name="connsiteX3" fmla="*/ 103758 w 12338048"/>
              <a:gd name="connsiteY3" fmla="*/ 1140342 h 1140342"/>
              <a:gd name="connsiteX4" fmla="*/ 0 w 12338048"/>
              <a:gd name="connsiteY4" fmla="*/ 54924 h 1140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38048" h="1140342">
                <a:moveTo>
                  <a:pt x="0" y="54924"/>
                </a:moveTo>
                <a:lnTo>
                  <a:pt x="12336725" y="0"/>
                </a:lnTo>
                <a:lnTo>
                  <a:pt x="12338048" y="118398"/>
                </a:lnTo>
                <a:lnTo>
                  <a:pt x="103758" y="1140342"/>
                </a:lnTo>
                <a:lnTo>
                  <a:pt x="0" y="54924"/>
                </a:lnTo>
                <a:close/>
              </a:path>
            </a:pathLst>
          </a:custGeom>
          <a:solidFill>
            <a:srgbClr val="74B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920E2B90-27F5-41A8-813D-E2F7C8E8B4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799" y="6451600"/>
            <a:ext cx="6178141" cy="304843"/>
          </a:xfrm>
          <a:prstGeom prst="rect">
            <a:avLst/>
          </a:prstGeom>
        </p:spPr>
      </p:pic>
      <p:pic>
        <p:nvPicPr>
          <p:cNvPr id="3" name="Picture 2" descr="Text&#10;&#10;Description automatically generated">
            <a:extLst>
              <a:ext uri="{FF2B5EF4-FFF2-40B4-BE49-F238E27FC236}">
                <a16:creationId xmlns:a16="http://schemas.microsoft.com/office/drawing/2014/main" id="{8E2F54E2-AB26-4860-B4F9-9BBDBF5FA5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5869" y="91870"/>
            <a:ext cx="2651579" cy="1354279"/>
          </a:xfrm>
          <a:prstGeom prst="rect">
            <a:avLst/>
          </a:prstGeom>
        </p:spPr>
      </p:pic>
      <p:sp>
        <p:nvSpPr>
          <p:cNvPr id="2" name="Title 1">
            <a:extLst>
              <a:ext uri="{FF2B5EF4-FFF2-40B4-BE49-F238E27FC236}">
                <a16:creationId xmlns:a16="http://schemas.microsoft.com/office/drawing/2014/main" id="{F5619353-145D-48CA-9C5A-A176118BFAB5}"/>
              </a:ext>
            </a:extLst>
          </p:cNvPr>
          <p:cNvSpPr>
            <a:spLocks noGrp="1"/>
          </p:cNvSpPr>
          <p:nvPr>
            <p:ph type="title"/>
          </p:nvPr>
        </p:nvSpPr>
        <p:spPr>
          <a:xfrm>
            <a:off x="256058" y="106227"/>
            <a:ext cx="10515600" cy="1325563"/>
          </a:xfrm>
        </p:spPr>
        <p:txBody>
          <a:bodyPr/>
          <a:lstStyle/>
          <a:p>
            <a:r>
              <a:rPr lang="en-GB" dirty="0">
                <a:solidFill>
                  <a:srgbClr val="1D2649"/>
                </a:solidFill>
              </a:rPr>
              <a:t>Pricing</a:t>
            </a:r>
          </a:p>
        </p:txBody>
      </p:sp>
      <p:sp>
        <p:nvSpPr>
          <p:cNvPr id="5" name="Content Placeholder 4">
            <a:extLst>
              <a:ext uri="{FF2B5EF4-FFF2-40B4-BE49-F238E27FC236}">
                <a16:creationId xmlns:a16="http://schemas.microsoft.com/office/drawing/2014/main" id="{949E55FE-F7D7-4DDC-BE10-5F976648FD32}"/>
              </a:ext>
            </a:extLst>
          </p:cNvPr>
          <p:cNvSpPr>
            <a:spLocks noGrp="1"/>
          </p:cNvSpPr>
          <p:nvPr>
            <p:ph idx="1"/>
          </p:nvPr>
        </p:nvSpPr>
        <p:spPr>
          <a:xfrm>
            <a:off x="335866" y="1093870"/>
            <a:ext cx="10515600" cy="4351338"/>
          </a:xfrm>
        </p:spPr>
        <p:txBody>
          <a:bodyPr>
            <a:normAutofit/>
          </a:bodyPr>
          <a:lstStyle/>
          <a:p>
            <a:pPr marL="0" indent="0">
              <a:buNone/>
            </a:pPr>
            <a:r>
              <a:rPr lang="en-US" sz="2000" dirty="0"/>
              <a:t>The Pricing Schedule covered the following product areas:</a:t>
            </a:r>
          </a:p>
          <a:p>
            <a:pPr marL="0" indent="0">
              <a:buNone/>
            </a:pPr>
            <a:r>
              <a:rPr lang="en-GB" sz="2000" dirty="0"/>
              <a:t>Lot 1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p:txBody>
      </p:sp>
      <p:graphicFrame>
        <p:nvGraphicFramePr>
          <p:cNvPr id="6" name="Table 5">
            <a:extLst>
              <a:ext uri="{FF2B5EF4-FFF2-40B4-BE49-F238E27FC236}">
                <a16:creationId xmlns:a16="http://schemas.microsoft.com/office/drawing/2014/main" id="{81D59498-8188-BCF3-54AA-8B598301AB66}"/>
              </a:ext>
            </a:extLst>
          </p:cNvPr>
          <p:cNvGraphicFramePr>
            <a:graphicFrameLocks noGrp="1"/>
          </p:cNvGraphicFramePr>
          <p:nvPr>
            <p:extLst>
              <p:ext uri="{D42A27DB-BD31-4B8C-83A1-F6EECF244321}">
                <p14:modId xmlns:p14="http://schemas.microsoft.com/office/powerpoint/2010/main" val="2827535577"/>
              </p:ext>
            </p:extLst>
          </p:nvPr>
        </p:nvGraphicFramePr>
        <p:xfrm>
          <a:off x="466725" y="1836725"/>
          <a:ext cx="11572875" cy="3799294"/>
        </p:xfrm>
        <a:graphic>
          <a:graphicData uri="http://schemas.openxmlformats.org/drawingml/2006/table">
            <a:tbl>
              <a:tblPr firstRow="1" firstCol="1" bandRow="1"/>
              <a:tblGrid>
                <a:gridCol w="4489572">
                  <a:extLst>
                    <a:ext uri="{9D8B030D-6E8A-4147-A177-3AD203B41FA5}">
                      <a16:colId xmlns:a16="http://schemas.microsoft.com/office/drawing/2014/main" val="776969199"/>
                    </a:ext>
                  </a:extLst>
                </a:gridCol>
                <a:gridCol w="7083303">
                  <a:extLst>
                    <a:ext uri="{9D8B030D-6E8A-4147-A177-3AD203B41FA5}">
                      <a16:colId xmlns:a16="http://schemas.microsoft.com/office/drawing/2014/main" val="1695544558"/>
                    </a:ext>
                  </a:extLst>
                </a:gridCol>
              </a:tblGrid>
              <a:tr h="444303">
                <a:tc>
                  <a:txBody>
                    <a:bodyPr/>
                    <a:lstStyle/>
                    <a:p>
                      <a:pPr algn="l"/>
                      <a:r>
                        <a:rPr lang="en-GB" sz="2000" b="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Desking</a:t>
                      </a:r>
                      <a:endParaRPr lang="en-GB"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83859"/>
                    </a:solidFill>
                  </a:tcPr>
                </a:tc>
                <a:tc>
                  <a:txBody>
                    <a:bodyPr/>
                    <a:lstStyle/>
                    <a:p>
                      <a:r>
                        <a:rPr lang="en-US" sz="2000" dirty="0">
                          <a:effectLst/>
                          <a:latin typeface="Calibri" panose="020F0502020204030204" pitchFamily="34" charset="0"/>
                          <a:ea typeface="Calibri" panose="020F0502020204030204" pitchFamily="34" charset="0"/>
                          <a:cs typeface="Times New Roman" panose="02020603050405020304" pitchFamily="18" charset="0"/>
                        </a:rPr>
                        <a:t>Rectangular, wave. radial, bench, heigh adjustable, exam desking</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149267272"/>
                  </a:ext>
                </a:extLst>
              </a:tr>
              <a:tr h="444303">
                <a:tc>
                  <a:txBody>
                    <a:bodyPr/>
                    <a:lstStyle/>
                    <a:p>
                      <a:pPr algn="l"/>
                      <a:r>
                        <a:rPr lang="en-GB" sz="2000" b="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Storage and Display Furniture </a:t>
                      </a:r>
                      <a:endParaRPr lang="en-GB"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83859"/>
                    </a:solidFill>
                  </a:tcPr>
                </a:tc>
                <a:tc>
                  <a:txBody>
                    <a:bodyPr/>
                    <a:lstStyle/>
                    <a:p>
                      <a:r>
                        <a:rPr lang="en-US" sz="2000" dirty="0">
                          <a:effectLst/>
                          <a:latin typeface="Calibri" panose="020F0502020204030204" pitchFamily="34" charset="0"/>
                          <a:ea typeface="Calibri" panose="020F0502020204030204" pitchFamily="34" charset="0"/>
                          <a:cs typeface="Times New Roman" panose="02020603050405020304" pitchFamily="18" charset="0"/>
                        </a:rPr>
                        <a:t>Pedestals, storage units, filing cabinet, bookcases, display units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634486911"/>
                  </a:ext>
                </a:extLst>
              </a:tr>
              <a:tr h="802882">
                <a:tc>
                  <a:txBody>
                    <a:bodyPr/>
                    <a:lstStyle/>
                    <a:p>
                      <a:pPr algn="l"/>
                      <a:r>
                        <a:rPr lang="en-GB" sz="2000" b="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Tables </a:t>
                      </a:r>
                      <a:endParaRPr lang="en-GB"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83859"/>
                    </a:solidFill>
                  </a:tcPr>
                </a:tc>
                <a:tc>
                  <a:txBody>
                    <a:bodyPr/>
                    <a:lstStyle/>
                    <a:p>
                      <a:r>
                        <a:rPr lang="en-US" sz="2000" dirty="0">
                          <a:effectLst/>
                          <a:latin typeface="Calibri" panose="020F0502020204030204" pitchFamily="34" charset="0"/>
                          <a:ea typeface="Calibri" panose="020F0502020204030204" pitchFamily="34" charset="0"/>
                          <a:cs typeface="Times New Roman" panose="02020603050405020304" pitchFamily="18" charset="0"/>
                        </a:rPr>
                        <a:t>Rectangular, square, circular, semi-circular, trapezoidal, flip/tilt, modular, meeting/conference, coffee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21496193"/>
                  </a:ext>
                </a:extLst>
              </a:tr>
              <a:tr h="444303">
                <a:tc>
                  <a:txBody>
                    <a:bodyPr/>
                    <a:lstStyle/>
                    <a:p>
                      <a:pPr algn="l"/>
                      <a:r>
                        <a:rPr lang="en-GB" sz="2000" b="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Task Seating </a:t>
                      </a:r>
                      <a:endParaRPr lang="en-GB"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83859"/>
                    </a:solidFill>
                  </a:tcPr>
                </a:tc>
                <a:tc>
                  <a:txBody>
                    <a:bodyPr/>
                    <a:lstStyle/>
                    <a:p>
                      <a:r>
                        <a:rPr lang="en-US" sz="2000" dirty="0">
                          <a:effectLst/>
                          <a:latin typeface="Calibri" panose="020F0502020204030204" pitchFamily="34" charset="0"/>
                          <a:ea typeface="Calibri" panose="020F0502020204030204" pitchFamily="34" charset="0"/>
                          <a:cs typeface="Times New Roman" panose="02020603050405020304" pitchFamily="18" charset="0"/>
                        </a:rPr>
                        <a:t>Upholstered, mesh, ergonomic, 24-hour use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569274709"/>
                  </a:ext>
                </a:extLst>
              </a:tr>
              <a:tr h="444303">
                <a:tc>
                  <a:txBody>
                    <a:bodyPr/>
                    <a:lstStyle/>
                    <a:p>
                      <a:pPr algn="l"/>
                      <a:r>
                        <a:rPr lang="en-GB" sz="2000" b="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General Seating </a:t>
                      </a:r>
                      <a:endParaRPr lang="en-GB"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83859"/>
                    </a:solidFill>
                  </a:tcPr>
                </a:tc>
                <a:tc>
                  <a:txBody>
                    <a:bodyPr/>
                    <a:lstStyle/>
                    <a:p>
                      <a:r>
                        <a:rPr lang="en-US" sz="2000" dirty="0">
                          <a:effectLst/>
                          <a:latin typeface="Calibri" panose="020F0502020204030204" pitchFamily="34" charset="0"/>
                          <a:ea typeface="Calibri" panose="020F0502020204030204" pitchFamily="34" charset="0"/>
                          <a:cs typeface="Times New Roman" panose="02020603050405020304" pitchFamily="18" charset="0"/>
                        </a:rPr>
                        <a:t>Stackable chair, tub chair, modular sofas, classroom chairs, swivel chairs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438201686"/>
                  </a:ext>
                </a:extLst>
              </a:tr>
              <a:tr h="444303">
                <a:tc>
                  <a:txBody>
                    <a:bodyPr/>
                    <a:lstStyle/>
                    <a:p>
                      <a:pPr algn="l"/>
                      <a:r>
                        <a:rPr lang="en-GB" sz="20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Screens</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83859"/>
                    </a:solidFill>
                  </a:tcPr>
                </a:tc>
                <a:tc>
                  <a:txBody>
                    <a:bodyPr/>
                    <a:lstStyle/>
                    <a:p>
                      <a:r>
                        <a:rPr lang="en-US" sz="2000" dirty="0">
                          <a:effectLst/>
                          <a:latin typeface="Calibri" panose="020F0502020204030204" pitchFamily="34" charset="0"/>
                          <a:ea typeface="Calibri" panose="020F0502020204030204" pitchFamily="34" charset="0"/>
                          <a:cs typeface="Times New Roman" panose="02020603050405020304" pitchFamily="18" charset="0"/>
                        </a:rPr>
                        <a:t>Desk mounted, free standing</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59555677"/>
                  </a:ext>
                </a:extLst>
              </a:tr>
              <a:tr h="444303">
                <a:tc>
                  <a:txBody>
                    <a:bodyPr/>
                    <a:lstStyle/>
                    <a:p>
                      <a:pPr algn="l"/>
                      <a:r>
                        <a:rPr lang="en-GB" sz="20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Accessories </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83859"/>
                    </a:solidFill>
                  </a:tcPr>
                </a:tc>
                <a:tc>
                  <a:txBody>
                    <a:bodyPr/>
                    <a:lstStyle/>
                    <a:p>
                      <a:r>
                        <a:rPr lang="en-US" sz="2000" dirty="0">
                          <a:effectLst/>
                          <a:latin typeface="Calibri" panose="020F0502020204030204" pitchFamily="34" charset="0"/>
                          <a:ea typeface="Calibri" panose="020F0502020204030204" pitchFamily="34" charset="0"/>
                          <a:cs typeface="Times New Roman" panose="02020603050405020304" pitchFamily="18" charset="0"/>
                        </a:rPr>
                        <a:t>Cable management, CPU holder, monitor arm, power module, mains cable, brackets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604451759"/>
                  </a:ext>
                </a:extLst>
              </a:tr>
            </a:tbl>
          </a:graphicData>
        </a:graphic>
      </p:graphicFrame>
      <p:sp>
        <p:nvSpPr>
          <p:cNvPr id="8" name="TextBox 7">
            <a:extLst>
              <a:ext uri="{FF2B5EF4-FFF2-40B4-BE49-F238E27FC236}">
                <a16:creationId xmlns:a16="http://schemas.microsoft.com/office/drawing/2014/main" id="{15747234-236D-5F8B-F028-F75539E10B0B}"/>
              </a:ext>
            </a:extLst>
          </p:cNvPr>
          <p:cNvSpPr txBox="1"/>
          <p:nvPr/>
        </p:nvSpPr>
        <p:spPr>
          <a:xfrm>
            <a:off x="3870897" y="5773636"/>
            <a:ext cx="10434628" cy="369332"/>
          </a:xfrm>
          <a:prstGeom prst="rect">
            <a:avLst/>
          </a:prstGeom>
          <a:noFill/>
        </p:spPr>
        <p:txBody>
          <a:bodyPr wrap="square" rtlCol="0">
            <a:spAutoFit/>
          </a:bodyPr>
          <a:lstStyle/>
          <a:p>
            <a:r>
              <a:rPr lang="en-US" b="1" u="sng" dirty="0">
                <a:solidFill>
                  <a:srgbClr val="1B6875"/>
                </a:solidFill>
              </a:rPr>
              <a:t>Question-</a:t>
            </a:r>
            <a:r>
              <a:rPr lang="en-US" b="1" dirty="0">
                <a:solidFill>
                  <a:srgbClr val="1B6875"/>
                </a:solidFill>
              </a:rPr>
              <a:t> Are there any other areas that should be given consideration for inclusion?</a:t>
            </a:r>
            <a:endParaRPr lang="en-GB" b="1" dirty="0">
              <a:solidFill>
                <a:srgbClr val="1B6875"/>
              </a:solidFill>
            </a:endParaRPr>
          </a:p>
        </p:txBody>
      </p:sp>
    </p:spTree>
    <p:extLst>
      <p:ext uri="{BB962C8B-B14F-4D97-AF65-F5344CB8AC3E}">
        <p14:creationId xmlns:p14="http://schemas.microsoft.com/office/powerpoint/2010/main" val="3722329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3121B8-0CA7-4AFC-BA4A-12DD686FD4DC}"/>
              </a:ext>
            </a:extLst>
          </p:cNvPr>
          <p:cNvSpPr/>
          <p:nvPr/>
        </p:nvSpPr>
        <p:spPr>
          <a:xfrm rot="315602">
            <a:off x="-139694" y="6282837"/>
            <a:ext cx="12338048" cy="1140342"/>
          </a:xfrm>
          <a:custGeom>
            <a:avLst/>
            <a:gdLst>
              <a:gd name="connsiteX0" fmla="*/ 0 w 17473085"/>
              <a:gd name="connsiteY0" fmla="*/ 0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0 w 17473085"/>
              <a:gd name="connsiteY4" fmla="*/ 0 h 2459048"/>
              <a:gd name="connsiteX0" fmla="*/ 2379817 w 17473085"/>
              <a:gd name="connsiteY0" fmla="*/ 43267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2379817 w 17473085"/>
              <a:gd name="connsiteY4" fmla="*/ 43267 h 2459048"/>
              <a:gd name="connsiteX0" fmla="*/ 0 w 15093268"/>
              <a:gd name="connsiteY0" fmla="*/ 43267 h 2459048"/>
              <a:gd name="connsiteX1" fmla="*/ 15093268 w 15093268"/>
              <a:gd name="connsiteY1" fmla="*/ 0 h 2459048"/>
              <a:gd name="connsiteX2" fmla="*/ 15093268 w 15093268"/>
              <a:gd name="connsiteY2" fmla="*/ 2459048 h 2459048"/>
              <a:gd name="connsiteX3" fmla="*/ 110349 w 15093268"/>
              <a:gd name="connsiteY3" fmla="*/ 1326103 h 2459048"/>
              <a:gd name="connsiteX4" fmla="*/ 0 w 15093268"/>
              <a:gd name="connsiteY4" fmla="*/ 43267 h 2459048"/>
              <a:gd name="connsiteX0" fmla="*/ 0 w 15093268"/>
              <a:gd name="connsiteY0" fmla="*/ 43267 h 1326103"/>
              <a:gd name="connsiteX1" fmla="*/ 15093268 w 15093268"/>
              <a:gd name="connsiteY1" fmla="*/ 0 h 1326103"/>
              <a:gd name="connsiteX2" fmla="*/ 12387589 w 15093268"/>
              <a:gd name="connsiteY2" fmla="*/ 142826 h 1326103"/>
              <a:gd name="connsiteX3" fmla="*/ 110349 w 15093268"/>
              <a:gd name="connsiteY3" fmla="*/ 1326103 h 1326103"/>
              <a:gd name="connsiteX4" fmla="*/ 0 w 15093268"/>
              <a:gd name="connsiteY4" fmla="*/ 43267 h 1326103"/>
              <a:gd name="connsiteX0" fmla="*/ 0 w 12402135"/>
              <a:gd name="connsiteY0" fmla="*/ 0 h 1282836"/>
              <a:gd name="connsiteX1" fmla="*/ 12402135 w 12402135"/>
              <a:gd name="connsiteY1" fmla="*/ 15005 h 1282836"/>
              <a:gd name="connsiteX2" fmla="*/ 12387589 w 12402135"/>
              <a:gd name="connsiteY2" fmla="*/ 99559 h 1282836"/>
              <a:gd name="connsiteX3" fmla="*/ 110349 w 12402135"/>
              <a:gd name="connsiteY3" fmla="*/ 1282836 h 1282836"/>
              <a:gd name="connsiteX4" fmla="*/ 0 w 12402135"/>
              <a:gd name="connsiteY4" fmla="*/ 0 h 1282836"/>
              <a:gd name="connsiteX0" fmla="*/ 0 w 12402135"/>
              <a:gd name="connsiteY0" fmla="*/ 0 h 1119859"/>
              <a:gd name="connsiteX1" fmla="*/ 12402135 w 12402135"/>
              <a:gd name="connsiteY1" fmla="*/ 15005 h 1119859"/>
              <a:gd name="connsiteX2" fmla="*/ 12387589 w 12402135"/>
              <a:gd name="connsiteY2" fmla="*/ 99559 h 1119859"/>
              <a:gd name="connsiteX3" fmla="*/ 139071 w 12402135"/>
              <a:gd name="connsiteY3" fmla="*/ 1119859 h 1119859"/>
              <a:gd name="connsiteX4" fmla="*/ 0 w 12402135"/>
              <a:gd name="connsiteY4" fmla="*/ 0 h 1119859"/>
              <a:gd name="connsiteX0" fmla="*/ 0 w 12342121"/>
              <a:gd name="connsiteY0" fmla="*/ 0 h 1108535"/>
              <a:gd name="connsiteX1" fmla="*/ 12342121 w 12342121"/>
              <a:gd name="connsiteY1" fmla="*/ 3681 h 1108535"/>
              <a:gd name="connsiteX2" fmla="*/ 12327575 w 12342121"/>
              <a:gd name="connsiteY2" fmla="*/ 88235 h 1108535"/>
              <a:gd name="connsiteX3" fmla="*/ 79057 w 12342121"/>
              <a:gd name="connsiteY3" fmla="*/ 1108535 h 1108535"/>
              <a:gd name="connsiteX4" fmla="*/ 0 w 12342121"/>
              <a:gd name="connsiteY4" fmla="*/ 0 h 1108535"/>
              <a:gd name="connsiteX0" fmla="*/ 0 w 12342121"/>
              <a:gd name="connsiteY0" fmla="*/ 0 h 1106227"/>
              <a:gd name="connsiteX1" fmla="*/ 12342121 w 12342121"/>
              <a:gd name="connsiteY1" fmla="*/ 3681 h 1106227"/>
              <a:gd name="connsiteX2" fmla="*/ 12327575 w 12342121"/>
              <a:gd name="connsiteY2" fmla="*/ 88235 h 1106227"/>
              <a:gd name="connsiteX3" fmla="*/ 104118 w 12342121"/>
              <a:gd name="connsiteY3" fmla="*/ 1106227 h 1106227"/>
              <a:gd name="connsiteX4" fmla="*/ 0 w 12342121"/>
              <a:gd name="connsiteY4" fmla="*/ 0 h 1106227"/>
              <a:gd name="connsiteX0" fmla="*/ 0 w 12339054"/>
              <a:gd name="connsiteY0" fmla="*/ 29631 h 1135858"/>
              <a:gd name="connsiteX1" fmla="*/ 12339054 w 12339054"/>
              <a:gd name="connsiteY1" fmla="*/ 0 h 1135858"/>
              <a:gd name="connsiteX2" fmla="*/ 12327575 w 12339054"/>
              <a:gd name="connsiteY2" fmla="*/ 117866 h 1135858"/>
              <a:gd name="connsiteX3" fmla="*/ 104118 w 12339054"/>
              <a:gd name="connsiteY3" fmla="*/ 1135858 h 1135858"/>
              <a:gd name="connsiteX4" fmla="*/ 0 w 12339054"/>
              <a:gd name="connsiteY4" fmla="*/ 29631 h 1135858"/>
              <a:gd name="connsiteX0" fmla="*/ 0 w 12339054"/>
              <a:gd name="connsiteY0" fmla="*/ 29631 h 1135858"/>
              <a:gd name="connsiteX1" fmla="*/ 12339054 w 12339054"/>
              <a:gd name="connsiteY1" fmla="*/ 0 h 1135858"/>
              <a:gd name="connsiteX2" fmla="*/ 12330641 w 12339054"/>
              <a:gd name="connsiteY2" fmla="*/ 151179 h 1135858"/>
              <a:gd name="connsiteX3" fmla="*/ 104118 w 12339054"/>
              <a:gd name="connsiteY3" fmla="*/ 1135858 h 1135858"/>
              <a:gd name="connsiteX4" fmla="*/ 0 w 12339054"/>
              <a:gd name="connsiteY4" fmla="*/ 29631 h 1135858"/>
              <a:gd name="connsiteX0" fmla="*/ 0 w 12339054"/>
              <a:gd name="connsiteY0" fmla="*/ 29631 h 1103567"/>
              <a:gd name="connsiteX1" fmla="*/ 12339054 w 12339054"/>
              <a:gd name="connsiteY1" fmla="*/ 0 h 1103567"/>
              <a:gd name="connsiteX2" fmla="*/ 12330641 w 12339054"/>
              <a:gd name="connsiteY2" fmla="*/ 151179 h 1103567"/>
              <a:gd name="connsiteX3" fmla="*/ 89947 w 12339054"/>
              <a:gd name="connsiteY3" fmla="*/ 1103567 h 1103567"/>
              <a:gd name="connsiteX4" fmla="*/ 0 w 12339054"/>
              <a:gd name="connsiteY4" fmla="*/ 29631 h 1103567"/>
              <a:gd name="connsiteX0" fmla="*/ 0 w 12336725"/>
              <a:gd name="connsiteY0" fmla="*/ 54924 h 1128860"/>
              <a:gd name="connsiteX1" fmla="*/ 12336725 w 12336725"/>
              <a:gd name="connsiteY1" fmla="*/ 0 h 1128860"/>
              <a:gd name="connsiteX2" fmla="*/ 12330641 w 12336725"/>
              <a:gd name="connsiteY2" fmla="*/ 176472 h 1128860"/>
              <a:gd name="connsiteX3" fmla="*/ 89947 w 12336725"/>
              <a:gd name="connsiteY3" fmla="*/ 1128860 h 1128860"/>
              <a:gd name="connsiteX4" fmla="*/ 0 w 12336725"/>
              <a:gd name="connsiteY4" fmla="*/ 54924 h 1128860"/>
              <a:gd name="connsiteX0" fmla="*/ 0 w 12338048"/>
              <a:gd name="connsiteY0" fmla="*/ 54924 h 1128860"/>
              <a:gd name="connsiteX1" fmla="*/ 12336725 w 12338048"/>
              <a:gd name="connsiteY1" fmla="*/ 0 h 1128860"/>
              <a:gd name="connsiteX2" fmla="*/ 12338048 w 12338048"/>
              <a:gd name="connsiteY2" fmla="*/ 118398 h 1128860"/>
              <a:gd name="connsiteX3" fmla="*/ 89947 w 12338048"/>
              <a:gd name="connsiteY3" fmla="*/ 1128860 h 1128860"/>
              <a:gd name="connsiteX4" fmla="*/ 0 w 12338048"/>
              <a:gd name="connsiteY4" fmla="*/ 54924 h 1128860"/>
              <a:gd name="connsiteX0" fmla="*/ 0 w 12338048"/>
              <a:gd name="connsiteY0" fmla="*/ 54924 h 1102403"/>
              <a:gd name="connsiteX1" fmla="*/ 12336725 w 12338048"/>
              <a:gd name="connsiteY1" fmla="*/ 0 h 1102403"/>
              <a:gd name="connsiteX2" fmla="*/ 12338048 w 12338048"/>
              <a:gd name="connsiteY2" fmla="*/ 118398 h 1102403"/>
              <a:gd name="connsiteX3" fmla="*/ 100265 w 12338048"/>
              <a:gd name="connsiteY3" fmla="*/ 1102403 h 1102403"/>
              <a:gd name="connsiteX4" fmla="*/ 0 w 12338048"/>
              <a:gd name="connsiteY4" fmla="*/ 54924 h 1102403"/>
              <a:gd name="connsiteX0" fmla="*/ 0 w 12338048"/>
              <a:gd name="connsiteY0" fmla="*/ 54924 h 1140342"/>
              <a:gd name="connsiteX1" fmla="*/ 12336725 w 12338048"/>
              <a:gd name="connsiteY1" fmla="*/ 0 h 1140342"/>
              <a:gd name="connsiteX2" fmla="*/ 12338048 w 12338048"/>
              <a:gd name="connsiteY2" fmla="*/ 118398 h 1140342"/>
              <a:gd name="connsiteX3" fmla="*/ 103758 w 12338048"/>
              <a:gd name="connsiteY3" fmla="*/ 1140342 h 1140342"/>
              <a:gd name="connsiteX4" fmla="*/ 0 w 12338048"/>
              <a:gd name="connsiteY4" fmla="*/ 54924 h 1140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38048" h="1140342">
                <a:moveTo>
                  <a:pt x="0" y="54924"/>
                </a:moveTo>
                <a:lnTo>
                  <a:pt x="12336725" y="0"/>
                </a:lnTo>
                <a:lnTo>
                  <a:pt x="12338048" y="118398"/>
                </a:lnTo>
                <a:lnTo>
                  <a:pt x="103758" y="1140342"/>
                </a:lnTo>
                <a:lnTo>
                  <a:pt x="0" y="54924"/>
                </a:lnTo>
                <a:close/>
              </a:path>
            </a:pathLst>
          </a:custGeom>
          <a:solidFill>
            <a:srgbClr val="74B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920E2B90-27F5-41A8-813D-E2F7C8E8B4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799" y="6451600"/>
            <a:ext cx="6178141" cy="304843"/>
          </a:xfrm>
          <a:prstGeom prst="rect">
            <a:avLst/>
          </a:prstGeom>
        </p:spPr>
      </p:pic>
      <p:pic>
        <p:nvPicPr>
          <p:cNvPr id="3" name="Picture 2" descr="Text&#10;&#10;Description automatically generated">
            <a:extLst>
              <a:ext uri="{FF2B5EF4-FFF2-40B4-BE49-F238E27FC236}">
                <a16:creationId xmlns:a16="http://schemas.microsoft.com/office/drawing/2014/main" id="{8E2F54E2-AB26-4860-B4F9-9BBDBF5FA5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5869" y="91870"/>
            <a:ext cx="2651579" cy="1354279"/>
          </a:xfrm>
          <a:prstGeom prst="rect">
            <a:avLst/>
          </a:prstGeom>
        </p:spPr>
      </p:pic>
      <p:sp>
        <p:nvSpPr>
          <p:cNvPr id="2" name="Title 1">
            <a:extLst>
              <a:ext uri="{FF2B5EF4-FFF2-40B4-BE49-F238E27FC236}">
                <a16:creationId xmlns:a16="http://schemas.microsoft.com/office/drawing/2014/main" id="{F5619353-145D-48CA-9C5A-A176118BFAB5}"/>
              </a:ext>
            </a:extLst>
          </p:cNvPr>
          <p:cNvSpPr>
            <a:spLocks noGrp="1"/>
          </p:cNvSpPr>
          <p:nvPr>
            <p:ph type="title"/>
          </p:nvPr>
        </p:nvSpPr>
        <p:spPr>
          <a:xfrm>
            <a:off x="256058" y="468857"/>
            <a:ext cx="10515600" cy="1325563"/>
          </a:xfrm>
        </p:spPr>
        <p:txBody>
          <a:bodyPr/>
          <a:lstStyle/>
          <a:p>
            <a:r>
              <a:rPr lang="en-GB" dirty="0">
                <a:solidFill>
                  <a:srgbClr val="1D2649"/>
                </a:solidFill>
              </a:rPr>
              <a:t>Who are NWUPC &amp; CPC?</a:t>
            </a:r>
            <a:br>
              <a:rPr lang="en-GB" dirty="0">
                <a:solidFill>
                  <a:srgbClr val="1D2649"/>
                </a:solidFill>
              </a:rPr>
            </a:br>
            <a:endParaRPr lang="en-GB" dirty="0">
              <a:solidFill>
                <a:srgbClr val="1D2649"/>
              </a:solidFill>
            </a:endParaRPr>
          </a:p>
        </p:txBody>
      </p:sp>
      <p:sp>
        <p:nvSpPr>
          <p:cNvPr id="5" name="Content Placeholder 4">
            <a:extLst>
              <a:ext uri="{FF2B5EF4-FFF2-40B4-BE49-F238E27FC236}">
                <a16:creationId xmlns:a16="http://schemas.microsoft.com/office/drawing/2014/main" id="{949E55FE-F7D7-4DDC-BE10-5F976648FD32}"/>
              </a:ext>
            </a:extLst>
          </p:cNvPr>
          <p:cNvSpPr>
            <a:spLocks noGrp="1"/>
          </p:cNvSpPr>
          <p:nvPr>
            <p:ph idx="1"/>
          </p:nvPr>
        </p:nvSpPr>
        <p:spPr>
          <a:xfrm>
            <a:off x="373966" y="1548664"/>
            <a:ext cx="10515600" cy="4416779"/>
          </a:xfrm>
        </p:spPr>
        <p:txBody>
          <a:bodyPr>
            <a:normAutofit/>
          </a:bodyPr>
          <a:lstStyle/>
          <a:p>
            <a:pPr marL="0" indent="0">
              <a:buNone/>
            </a:pPr>
            <a:r>
              <a:rPr lang="en-GB" sz="2000" dirty="0"/>
              <a:t>North Western Universities Purchasing Consortium (NWUPC) is a not for profit company limited by member guarantee.  Our primary aim is:</a:t>
            </a:r>
          </a:p>
          <a:p>
            <a:pPr marL="0" indent="0" algn="ctr">
              <a:buNone/>
            </a:pPr>
            <a:r>
              <a:rPr lang="en-GB" sz="2000" i="1" dirty="0">
                <a:solidFill>
                  <a:srgbClr val="1B6875"/>
                </a:solidFill>
              </a:rPr>
              <a:t> “To work in partnership with higher education institutions to collaboratively drive value through the responsible procurement of goods and services”.  </a:t>
            </a:r>
          </a:p>
          <a:p>
            <a:pPr marL="0" indent="0">
              <a:buNone/>
            </a:pPr>
            <a:endParaRPr lang="en-GB" sz="2000" dirty="0"/>
          </a:p>
          <a:p>
            <a:pPr marL="0" indent="0" algn="just">
              <a:buNone/>
            </a:pPr>
            <a:r>
              <a:rPr lang="en-GB" sz="2000" dirty="0"/>
              <a:t>We have 24 full members from within the higher education sector, and associate and affiliate members drawn from across the public sector.  You can see our full list of members </a:t>
            </a:r>
            <a:r>
              <a:rPr lang="en-GB" sz="2000" dirty="0">
                <a:hlinkClick r:id="rId4"/>
              </a:rPr>
              <a:t>here</a:t>
            </a:r>
            <a:endParaRPr lang="en-GB" sz="2000" dirty="0"/>
          </a:p>
          <a:p>
            <a:pPr marL="0" indent="0" algn="just">
              <a:buNone/>
            </a:pPr>
            <a:endParaRPr lang="en-GB" sz="2000" dirty="0"/>
          </a:p>
          <a:p>
            <a:pPr marL="0" indent="0" algn="just">
              <a:buNone/>
            </a:pPr>
            <a:r>
              <a:rPr lang="en-GB" sz="2000" dirty="0"/>
              <a:t>Crescent Purchasing Consortium (CPC) </a:t>
            </a:r>
            <a:r>
              <a:rPr lang="en-US" sz="2000" dirty="0"/>
              <a:t>are a purchasing consortium, owned and run by the FE sector. Their main purpose is to produce purchasing frameworks, compliant with procurement regulations, to make the sourcing of goods and services easier for their members.  You can see their members </a:t>
            </a:r>
            <a:r>
              <a:rPr lang="en-US" sz="2000" dirty="0">
                <a:hlinkClick r:id="rId5"/>
              </a:rPr>
              <a:t>here</a:t>
            </a:r>
            <a:endParaRPr lang="en-GB" sz="2000" dirty="0"/>
          </a:p>
          <a:p>
            <a:endParaRPr lang="en-GB" dirty="0"/>
          </a:p>
        </p:txBody>
      </p:sp>
    </p:spTree>
    <p:extLst>
      <p:ext uri="{BB962C8B-B14F-4D97-AF65-F5344CB8AC3E}">
        <p14:creationId xmlns:p14="http://schemas.microsoft.com/office/powerpoint/2010/main" val="41091998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3121B8-0CA7-4AFC-BA4A-12DD686FD4DC}"/>
              </a:ext>
            </a:extLst>
          </p:cNvPr>
          <p:cNvSpPr/>
          <p:nvPr/>
        </p:nvSpPr>
        <p:spPr>
          <a:xfrm rot="315602">
            <a:off x="-139694" y="6282837"/>
            <a:ext cx="12338048" cy="1140342"/>
          </a:xfrm>
          <a:custGeom>
            <a:avLst/>
            <a:gdLst>
              <a:gd name="connsiteX0" fmla="*/ 0 w 17473085"/>
              <a:gd name="connsiteY0" fmla="*/ 0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0 w 17473085"/>
              <a:gd name="connsiteY4" fmla="*/ 0 h 2459048"/>
              <a:gd name="connsiteX0" fmla="*/ 2379817 w 17473085"/>
              <a:gd name="connsiteY0" fmla="*/ 43267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2379817 w 17473085"/>
              <a:gd name="connsiteY4" fmla="*/ 43267 h 2459048"/>
              <a:gd name="connsiteX0" fmla="*/ 0 w 15093268"/>
              <a:gd name="connsiteY0" fmla="*/ 43267 h 2459048"/>
              <a:gd name="connsiteX1" fmla="*/ 15093268 w 15093268"/>
              <a:gd name="connsiteY1" fmla="*/ 0 h 2459048"/>
              <a:gd name="connsiteX2" fmla="*/ 15093268 w 15093268"/>
              <a:gd name="connsiteY2" fmla="*/ 2459048 h 2459048"/>
              <a:gd name="connsiteX3" fmla="*/ 110349 w 15093268"/>
              <a:gd name="connsiteY3" fmla="*/ 1326103 h 2459048"/>
              <a:gd name="connsiteX4" fmla="*/ 0 w 15093268"/>
              <a:gd name="connsiteY4" fmla="*/ 43267 h 2459048"/>
              <a:gd name="connsiteX0" fmla="*/ 0 w 15093268"/>
              <a:gd name="connsiteY0" fmla="*/ 43267 h 1326103"/>
              <a:gd name="connsiteX1" fmla="*/ 15093268 w 15093268"/>
              <a:gd name="connsiteY1" fmla="*/ 0 h 1326103"/>
              <a:gd name="connsiteX2" fmla="*/ 12387589 w 15093268"/>
              <a:gd name="connsiteY2" fmla="*/ 142826 h 1326103"/>
              <a:gd name="connsiteX3" fmla="*/ 110349 w 15093268"/>
              <a:gd name="connsiteY3" fmla="*/ 1326103 h 1326103"/>
              <a:gd name="connsiteX4" fmla="*/ 0 w 15093268"/>
              <a:gd name="connsiteY4" fmla="*/ 43267 h 1326103"/>
              <a:gd name="connsiteX0" fmla="*/ 0 w 12402135"/>
              <a:gd name="connsiteY0" fmla="*/ 0 h 1282836"/>
              <a:gd name="connsiteX1" fmla="*/ 12402135 w 12402135"/>
              <a:gd name="connsiteY1" fmla="*/ 15005 h 1282836"/>
              <a:gd name="connsiteX2" fmla="*/ 12387589 w 12402135"/>
              <a:gd name="connsiteY2" fmla="*/ 99559 h 1282836"/>
              <a:gd name="connsiteX3" fmla="*/ 110349 w 12402135"/>
              <a:gd name="connsiteY3" fmla="*/ 1282836 h 1282836"/>
              <a:gd name="connsiteX4" fmla="*/ 0 w 12402135"/>
              <a:gd name="connsiteY4" fmla="*/ 0 h 1282836"/>
              <a:gd name="connsiteX0" fmla="*/ 0 w 12402135"/>
              <a:gd name="connsiteY0" fmla="*/ 0 h 1119859"/>
              <a:gd name="connsiteX1" fmla="*/ 12402135 w 12402135"/>
              <a:gd name="connsiteY1" fmla="*/ 15005 h 1119859"/>
              <a:gd name="connsiteX2" fmla="*/ 12387589 w 12402135"/>
              <a:gd name="connsiteY2" fmla="*/ 99559 h 1119859"/>
              <a:gd name="connsiteX3" fmla="*/ 139071 w 12402135"/>
              <a:gd name="connsiteY3" fmla="*/ 1119859 h 1119859"/>
              <a:gd name="connsiteX4" fmla="*/ 0 w 12402135"/>
              <a:gd name="connsiteY4" fmla="*/ 0 h 1119859"/>
              <a:gd name="connsiteX0" fmla="*/ 0 w 12342121"/>
              <a:gd name="connsiteY0" fmla="*/ 0 h 1108535"/>
              <a:gd name="connsiteX1" fmla="*/ 12342121 w 12342121"/>
              <a:gd name="connsiteY1" fmla="*/ 3681 h 1108535"/>
              <a:gd name="connsiteX2" fmla="*/ 12327575 w 12342121"/>
              <a:gd name="connsiteY2" fmla="*/ 88235 h 1108535"/>
              <a:gd name="connsiteX3" fmla="*/ 79057 w 12342121"/>
              <a:gd name="connsiteY3" fmla="*/ 1108535 h 1108535"/>
              <a:gd name="connsiteX4" fmla="*/ 0 w 12342121"/>
              <a:gd name="connsiteY4" fmla="*/ 0 h 1108535"/>
              <a:gd name="connsiteX0" fmla="*/ 0 w 12342121"/>
              <a:gd name="connsiteY0" fmla="*/ 0 h 1106227"/>
              <a:gd name="connsiteX1" fmla="*/ 12342121 w 12342121"/>
              <a:gd name="connsiteY1" fmla="*/ 3681 h 1106227"/>
              <a:gd name="connsiteX2" fmla="*/ 12327575 w 12342121"/>
              <a:gd name="connsiteY2" fmla="*/ 88235 h 1106227"/>
              <a:gd name="connsiteX3" fmla="*/ 104118 w 12342121"/>
              <a:gd name="connsiteY3" fmla="*/ 1106227 h 1106227"/>
              <a:gd name="connsiteX4" fmla="*/ 0 w 12342121"/>
              <a:gd name="connsiteY4" fmla="*/ 0 h 1106227"/>
              <a:gd name="connsiteX0" fmla="*/ 0 w 12339054"/>
              <a:gd name="connsiteY0" fmla="*/ 29631 h 1135858"/>
              <a:gd name="connsiteX1" fmla="*/ 12339054 w 12339054"/>
              <a:gd name="connsiteY1" fmla="*/ 0 h 1135858"/>
              <a:gd name="connsiteX2" fmla="*/ 12327575 w 12339054"/>
              <a:gd name="connsiteY2" fmla="*/ 117866 h 1135858"/>
              <a:gd name="connsiteX3" fmla="*/ 104118 w 12339054"/>
              <a:gd name="connsiteY3" fmla="*/ 1135858 h 1135858"/>
              <a:gd name="connsiteX4" fmla="*/ 0 w 12339054"/>
              <a:gd name="connsiteY4" fmla="*/ 29631 h 1135858"/>
              <a:gd name="connsiteX0" fmla="*/ 0 w 12339054"/>
              <a:gd name="connsiteY0" fmla="*/ 29631 h 1135858"/>
              <a:gd name="connsiteX1" fmla="*/ 12339054 w 12339054"/>
              <a:gd name="connsiteY1" fmla="*/ 0 h 1135858"/>
              <a:gd name="connsiteX2" fmla="*/ 12330641 w 12339054"/>
              <a:gd name="connsiteY2" fmla="*/ 151179 h 1135858"/>
              <a:gd name="connsiteX3" fmla="*/ 104118 w 12339054"/>
              <a:gd name="connsiteY3" fmla="*/ 1135858 h 1135858"/>
              <a:gd name="connsiteX4" fmla="*/ 0 w 12339054"/>
              <a:gd name="connsiteY4" fmla="*/ 29631 h 1135858"/>
              <a:gd name="connsiteX0" fmla="*/ 0 w 12339054"/>
              <a:gd name="connsiteY0" fmla="*/ 29631 h 1103567"/>
              <a:gd name="connsiteX1" fmla="*/ 12339054 w 12339054"/>
              <a:gd name="connsiteY1" fmla="*/ 0 h 1103567"/>
              <a:gd name="connsiteX2" fmla="*/ 12330641 w 12339054"/>
              <a:gd name="connsiteY2" fmla="*/ 151179 h 1103567"/>
              <a:gd name="connsiteX3" fmla="*/ 89947 w 12339054"/>
              <a:gd name="connsiteY3" fmla="*/ 1103567 h 1103567"/>
              <a:gd name="connsiteX4" fmla="*/ 0 w 12339054"/>
              <a:gd name="connsiteY4" fmla="*/ 29631 h 1103567"/>
              <a:gd name="connsiteX0" fmla="*/ 0 w 12336725"/>
              <a:gd name="connsiteY0" fmla="*/ 54924 h 1128860"/>
              <a:gd name="connsiteX1" fmla="*/ 12336725 w 12336725"/>
              <a:gd name="connsiteY1" fmla="*/ 0 h 1128860"/>
              <a:gd name="connsiteX2" fmla="*/ 12330641 w 12336725"/>
              <a:gd name="connsiteY2" fmla="*/ 176472 h 1128860"/>
              <a:gd name="connsiteX3" fmla="*/ 89947 w 12336725"/>
              <a:gd name="connsiteY3" fmla="*/ 1128860 h 1128860"/>
              <a:gd name="connsiteX4" fmla="*/ 0 w 12336725"/>
              <a:gd name="connsiteY4" fmla="*/ 54924 h 1128860"/>
              <a:gd name="connsiteX0" fmla="*/ 0 w 12338048"/>
              <a:gd name="connsiteY0" fmla="*/ 54924 h 1128860"/>
              <a:gd name="connsiteX1" fmla="*/ 12336725 w 12338048"/>
              <a:gd name="connsiteY1" fmla="*/ 0 h 1128860"/>
              <a:gd name="connsiteX2" fmla="*/ 12338048 w 12338048"/>
              <a:gd name="connsiteY2" fmla="*/ 118398 h 1128860"/>
              <a:gd name="connsiteX3" fmla="*/ 89947 w 12338048"/>
              <a:gd name="connsiteY3" fmla="*/ 1128860 h 1128860"/>
              <a:gd name="connsiteX4" fmla="*/ 0 w 12338048"/>
              <a:gd name="connsiteY4" fmla="*/ 54924 h 1128860"/>
              <a:gd name="connsiteX0" fmla="*/ 0 w 12338048"/>
              <a:gd name="connsiteY0" fmla="*/ 54924 h 1102403"/>
              <a:gd name="connsiteX1" fmla="*/ 12336725 w 12338048"/>
              <a:gd name="connsiteY1" fmla="*/ 0 h 1102403"/>
              <a:gd name="connsiteX2" fmla="*/ 12338048 w 12338048"/>
              <a:gd name="connsiteY2" fmla="*/ 118398 h 1102403"/>
              <a:gd name="connsiteX3" fmla="*/ 100265 w 12338048"/>
              <a:gd name="connsiteY3" fmla="*/ 1102403 h 1102403"/>
              <a:gd name="connsiteX4" fmla="*/ 0 w 12338048"/>
              <a:gd name="connsiteY4" fmla="*/ 54924 h 1102403"/>
              <a:gd name="connsiteX0" fmla="*/ 0 w 12338048"/>
              <a:gd name="connsiteY0" fmla="*/ 54924 h 1140342"/>
              <a:gd name="connsiteX1" fmla="*/ 12336725 w 12338048"/>
              <a:gd name="connsiteY1" fmla="*/ 0 h 1140342"/>
              <a:gd name="connsiteX2" fmla="*/ 12338048 w 12338048"/>
              <a:gd name="connsiteY2" fmla="*/ 118398 h 1140342"/>
              <a:gd name="connsiteX3" fmla="*/ 103758 w 12338048"/>
              <a:gd name="connsiteY3" fmla="*/ 1140342 h 1140342"/>
              <a:gd name="connsiteX4" fmla="*/ 0 w 12338048"/>
              <a:gd name="connsiteY4" fmla="*/ 54924 h 1140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38048" h="1140342">
                <a:moveTo>
                  <a:pt x="0" y="54924"/>
                </a:moveTo>
                <a:lnTo>
                  <a:pt x="12336725" y="0"/>
                </a:lnTo>
                <a:lnTo>
                  <a:pt x="12338048" y="118398"/>
                </a:lnTo>
                <a:lnTo>
                  <a:pt x="103758" y="1140342"/>
                </a:lnTo>
                <a:lnTo>
                  <a:pt x="0" y="54924"/>
                </a:lnTo>
                <a:close/>
              </a:path>
            </a:pathLst>
          </a:custGeom>
          <a:solidFill>
            <a:srgbClr val="74B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920E2B90-27F5-41A8-813D-E2F7C8E8B4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799" y="6451600"/>
            <a:ext cx="6178141" cy="304843"/>
          </a:xfrm>
          <a:prstGeom prst="rect">
            <a:avLst/>
          </a:prstGeom>
        </p:spPr>
      </p:pic>
      <p:pic>
        <p:nvPicPr>
          <p:cNvPr id="3" name="Picture 2" descr="Text&#10;&#10;Description automatically generated">
            <a:extLst>
              <a:ext uri="{FF2B5EF4-FFF2-40B4-BE49-F238E27FC236}">
                <a16:creationId xmlns:a16="http://schemas.microsoft.com/office/drawing/2014/main" id="{8E2F54E2-AB26-4860-B4F9-9BBDBF5FA5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5869" y="91870"/>
            <a:ext cx="2651579" cy="1354279"/>
          </a:xfrm>
          <a:prstGeom prst="rect">
            <a:avLst/>
          </a:prstGeom>
        </p:spPr>
      </p:pic>
      <p:sp>
        <p:nvSpPr>
          <p:cNvPr id="2" name="Title 1">
            <a:extLst>
              <a:ext uri="{FF2B5EF4-FFF2-40B4-BE49-F238E27FC236}">
                <a16:creationId xmlns:a16="http://schemas.microsoft.com/office/drawing/2014/main" id="{F5619353-145D-48CA-9C5A-A176118BFAB5}"/>
              </a:ext>
            </a:extLst>
          </p:cNvPr>
          <p:cNvSpPr>
            <a:spLocks noGrp="1"/>
          </p:cNvSpPr>
          <p:nvPr>
            <p:ph type="title"/>
          </p:nvPr>
        </p:nvSpPr>
        <p:spPr>
          <a:xfrm>
            <a:off x="256058" y="106227"/>
            <a:ext cx="10515600" cy="1325563"/>
          </a:xfrm>
        </p:spPr>
        <p:txBody>
          <a:bodyPr/>
          <a:lstStyle/>
          <a:p>
            <a:r>
              <a:rPr lang="en-GB" dirty="0">
                <a:solidFill>
                  <a:srgbClr val="1D2649"/>
                </a:solidFill>
              </a:rPr>
              <a:t>Responsible Procurement</a:t>
            </a:r>
          </a:p>
        </p:txBody>
      </p:sp>
      <p:sp>
        <p:nvSpPr>
          <p:cNvPr id="5" name="Content Placeholder 4">
            <a:extLst>
              <a:ext uri="{FF2B5EF4-FFF2-40B4-BE49-F238E27FC236}">
                <a16:creationId xmlns:a16="http://schemas.microsoft.com/office/drawing/2014/main" id="{949E55FE-F7D7-4DDC-BE10-5F976648FD32}"/>
              </a:ext>
            </a:extLst>
          </p:cNvPr>
          <p:cNvSpPr>
            <a:spLocks noGrp="1"/>
          </p:cNvSpPr>
          <p:nvPr>
            <p:ph idx="1"/>
          </p:nvPr>
        </p:nvSpPr>
        <p:spPr>
          <a:xfrm>
            <a:off x="373966" y="1572406"/>
            <a:ext cx="10515600" cy="4351338"/>
          </a:xfrm>
        </p:spPr>
        <p:txBody>
          <a:bodyPr>
            <a:normAutofit/>
          </a:bodyPr>
          <a:lstStyle/>
          <a:p>
            <a:pPr marL="0" indent="0">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Award Criteria Questions were asked on the following areas:</a:t>
            </a:r>
          </a:p>
          <a:p>
            <a:r>
              <a:rPr lang="en-US" sz="2000" dirty="0">
                <a:effectLst/>
                <a:latin typeface="Calibri" panose="020F0502020204030204" pitchFamily="34" charset="0"/>
                <a:ea typeface="Calibri" panose="020F0502020204030204" pitchFamily="34" charset="0"/>
                <a:cs typeface="Times New Roman" panose="02020603050405020304" pitchFamily="18" charset="0"/>
              </a:rPr>
              <a:t>Packaging Materials 		</a:t>
            </a:r>
          </a:p>
          <a:p>
            <a:r>
              <a:rPr lang="en-US" sz="2000" dirty="0">
                <a:effectLst/>
                <a:latin typeface="Calibri" panose="020F0502020204030204" pitchFamily="34" charset="0"/>
                <a:ea typeface="Calibri" panose="020F0502020204030204" pitchFamily="34" charset="0"/>
                <a:cs typeface="Times New Roman" panose="02020603050405020304" pitchFamily="18" charset="0"/>
              </a:rPr>
              <a:t>Disposal and Recycling 		</a:t>
            </a:r>
          </a:p>
          <a:p>
            <a:r>
              <a:rPr lang="en-US" sz="2000" dirty="0">
                <a:effectLst/>
                <a:latin typeface="Calibri" panose="020F0502020204030204" pitchFamily="34" charset="0"/>
                <a:ea typeface="Calibri" panose="020F0502020204030204" pitchFamily="34" charset="0"/>
                <a:cs typeface="Times New Roman" panose="02020603050405020304" pitchFamily="18" charset="0"/>
              </a:rPr>
              <a:t>Product/Raw Material Sourcing		</a:t>
            </a:r>
          </a:p>
          <a:p>
            <a:r>
              <a:rPr lang="en-US" sz="2000" dirty="0">
                <a:effectLst/>
                <a:latin typeface="Calibri" panose="020F0502020204030204" pitchFamily="34" charset="0"/>
                <a:ea typeface="Calibri" panose="020F0502020204030204" pitchFamily="34" charset="0"/>
                <a:cs typeface="Times New Roman" panose="02020603050405020304" pitchFamily="18" charset="0"/>
              </a:rPr>
              <a:t>Textile Materials		</a:t>
            </a:r>
          </a:p>
          <a:p>
            <a:r>
              <a:rPr lang="en-US" sz="2000" dirty="0">
                <a:effectLst/>
                <a:latin typeface="Calibri" panose="020F0502020204030204" pitchFamily="34" charset="0"/>
                <a:ea typeface="Calibri" panose="020F0502020204030204" pitchFamily="34" charset="0"/>
                <a:cs typeface="Times New Roman" panose="02020603050405020304" pitchFamily="18" charset="0"/>
              </a:rPr>
              <a:t>Carbon Emissions in Transportation	</a:t>
            </a:r>
          </a:p>
          <a:p>
            <a:r>
              <a:rPr lang="en-US" sz="2000" dirty="0">
                <a:effectLst/>
                <a:latin typeface="Calibri" panose="020F0502020204030204" pitchFamily="34" charset="0"/>
                <a:ea typeface="Calibri" panose="020F0502020204030204" pitchFamily="34" charset="0"/>
                <a:cs typeface="Times New Roman" panose="02020603050405020304" pitchFamily="18" charset="0"/>
              </a:rPr>
              <a:t>Sourcing and Supply 		</a:t>
            </a:r>
          </a:p>
          <a:p>
            <a:r>
              <a:rPr lang="en-US" sz="2000" dirty="0" err="1">
                <a:effectLst/>
                <a:latin typeface="Calibri" panose="020F0502020204030204" pitchFamily="34" charset="0"/>
                <a:ea typeface="Calibri" panose="020F0502020204030204" pitchFamily="34" charset="0"/>
                <a:cs typeface="Times New Roman" panose="02020603050405020304" pitchFamily="18" charset="0"/>
              </a:rPr>
              <a:t>Labour</a:t>
            </a:r>
            <a:r>
              <a:rPr lang="en-US" sz="2000" dirty="0">
                <a:effectLst/>
                <a:latin typeface="Calibri" panose="020F0502020204030204" pitchFamily="34" charset="0"/>
                <a:ea typeface="Calibri" panose="020F0502020204030204" pitchFamily="34" charset="0"/>
                <a:cs typeface="Times New Roman" panose="02020603050405020304" pitchFamily="18" charset="0"/>
              </a:rPr>
              <a:t> Standards</a:t>
            </a:r>
          </a:p>
          <a:p>
            <a:pPr marL="0" indent="0">
              <a:buNone/>
            </a:pPr>
            <a:endParaRPr lang="en-GB" dirty="0"/>
          </a:p>
        </p:txBody>
      </p:sp>
    </p:spTree>
    <p:extLst>
      <p:ext uri="{BB962C8B-B14F-4D97-AF65-F5344CB8AC3E}">
        <p14:creationId xmlns:p14="http://schemas.microsoft.com/office/powerpoint/2010/main" val="12966570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3121B8-0CA7-4AFC-BA4A-12DD686FD4DC}"/>
              </a:ext>
            </a:extLst>
          </p:cNvPr>
          <p:cNvSpPr/>
          <p:nvPr/>
        </p:nvSpPr>
        <p:spPr>
          <a:xfrm rot="315602">
            <a:off x="-139694" y="6282837"/>
            <a:ext cx="12338048" cy="1140342"/>
          </a:xfrm>
          <a:custGeom>
            <a:avLst/>
            <a:gdLst>
              <a:gd name="connsiteX0" fmla="*/ 0 w 17473085"/>
              <a:gd name="connsiteY0" fmla="*/ 0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0 w 17473085"/>
              <a:gd name="connsiteY4" fmla="*/ 0 h 2459048"/>
              <a:gd name="connsiteX0" fmla="*/ 2379817 w 17473085"/>
              <a:gd name="connsiteY0" fmla="*/ 43267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2379817 w 17473085"/>
              <a:gd name="connsiteY4" fmla="*/ 43267 h 2459048"/>
              <a:gd name="connsiteX0" fmla="*/ 0 w 15093268"/>
              <a:gd name="connsiteY0" fmla="*/ 43267 h 2459048"/>
              <a:gd name="connsiteX1" fmla="*/ 15093268 w 15093268"/>
              <a:gd name="connsiteY1" fmla="*/ 0 h 2459048"/>
              <a:gd name="connsiteX2" fmla="*/ 15093268 w 15093268"/>
              <a:gd name="connsiteY2" fmla="*/ 2459048 h 2459048"/>
              <a:gd name="connsiteX3" fmla="*/ 110349 w 15093268"/>
              <a:gd name="connsiteY3" fmla="*/ 1326103 h 2459048"/>
              <a:gd name="connsiteX4" fmla="*/ 0 w 15093268"/>
              <a:gd name="connsiteY4" fmla="*/ 43267 h 2459048"/>
              <a:gd name="connsiteX0" fmla="*/ 0 w 15093268"/>
              <a:gd name="connsiteY0" fmla="*/ 43267 h 1326103"/>
              <a:gd name="connsiteX1" fmla="*/ 15093268 w 15093268"/>
              <a:gd name="connsiteY1" fmla="*/ 0 h 1326103"/>
              <a:gd name="connsiteX2" fmla="*/ 12387589 w 15093268"/>
              <a:gd name="connsiteY2" fmla="*/ 142826 h 1326103"/>
              <a:gd name="connsiteX3" fmla="*/ 110349 w 15093268"/>
              <a:gd name="connsiteY3" fmla="*/ 1326103 h 1326103"/>
              <a:gd name="connsiteX4" fmla="*/ 0 w 15093268"/>
              <a:gd name="connsiteY4" fmla="*/ 43267 h 1326103"/>
              <a:gd name="connsiteX0" fmla="*/ 0 w 12402135"/>
              <a:gd name="connsiteY0" fmla="*/ 0 h 1282836"/>
              <a:gd name="connsiteX1" fmla="*/ 12402135 w 12402135"/>
              <a:gd name="connsiteY1" fmla="*/ 15005 h 1282836"/>
              <a:gd name="connsiteX2" fmla="*/ 12387589 w 12402135"/>
              <a:gd name="connsiteY2" fmla="*/ 99559 h 1282836"/>
              <a:gd name="connsiteX3" fmla="*/ 110349 w 12402135"/>
              <a:gd name="connsiteY3" fmla="*/ 1282836 h 1282836"/>
              <a:gd name="connsiteX4" fmla="*/ 0 w 12402135"/>
              <a:gd name="connsiteY4" fmla="*/ 0 h 1282836"/>
              <a:gd name="connsiteX0" fmla="*/ 0 w 12402135"/>
              <a:gd name="connsiteY0" fmla="*/ 0 h 1119859"/>
              <a:gd name="connsiteX1" fmla="*/ 12402135 w 12402135"/>
              <a:gd name="connsiteY1" fmla="*/ 15005 h 1119859"/>
              <a:gd name="connsiteX2" fmla="*/ 12387589 w 12402135"/>
              <a:gd name="connsiteY2" fmla="*/ 99559 h 1119859"/>
              <a:gd name="connsiteX3" fmla="*/ 139071 w 12402135"/>
              <a:gd name="connsiteY3" fmla="*/ 1119859 h 1119859"/>
              <a:gd name="connsiteX4" fmla="*/ 0 w 12402135"/>
              <a:gd name="connsiteY4" fmla="*/ 0 h 1119859"/>
              <a:gd name="connsiteX0" fmla="*/ 0 w 12342121"/>
              <a:gd name="connsiteY0" fmla="*/ 0 h 1108535"/>
              <a:gd name="connsiteX1" fmla="*/ 12342121 w 12342121"/>
              <a:gd name="connsiteY1" fmla="*/ 3681 h 1108535"/>
              <a:gd name="connsiteX2" fmla="*/ 12327575 w 12342121"/>
              <a:gd name="connsiteY2" fmla="*/ 88235 h 1108535"/>
              <a:gd name="connsiteX3" fmla="*/ 79057 w 12342121"/>
              <a:gd name="connsiteY3" fmla="*/ 1108535 h 1108535"/>
              <a:gd name="connsiteX4" fmla="*/ 0 w 12342121"/>
              <a:gd name="connsiteY4" fmla="*/ 0 h 1108535"/>
              <a:gd name="connsiteX0" fmla="*/ 0 w 12342121"/>
              <a:gd name="connsiteY0" fmla="*/ 0 h 1106227"/>
              <a:gd name="connsiteX1" fmla="*/ 12342121 w 12342121"/>
              <a:gd name="connsiteY1" fmla="*/ 3681 h 1106227"/>
              <a:gd name="connsiteX2" fmla="*/ 12327575 w 12342121"/>
              <a:gd name="connsiteY2" fmla="*/ 88235 h 1106227"/>
              <a:gd name="connsiteX3" fmla="*/ 104118 w 12342121"/>
              <a:gd name="connsiteY3" fmla="*/ 1106227 h 1106227"/>
              <a:gd name="connsiteX4" fmla="*/ 0 w 12342121"/>
              <a:gd name="connsiteY4" fmla="*/ 0 h 1106227"/>
              <a:gd name="connsiteX0" fmla="*/ 0 w 12339054"/>
              <a:gd name="connsiteY0" fmla="*/ 29631 h 1135858"/>
              <a:gd name="connsiteX1" fmla="*/ 12339054 w 12339054"/>
              <a:gd name="connsiteY1" fmla="*/ 0 h 1135858"/>
              <a:gd name="connsiteX2" fmla="*/ 12327575 w 12339054"/>
              <a:gd name="connsiteY2" fmla="*/ 117866 h 1135858"/>
              <a:gd name="connsiteX3" fmla="*/ 104118 w 12339054"/>
              <a:gd name="connsiteY3" fmla="*/ 1135858 h 1135858"/>
              <a:gd name="connsiteX4" fmla="*/ 0 w 12339054"/>
              <a:gd name="connsiteY4" fmla="*/ 29631 h 1135858"/>
              <a:gd name="connsiteX0" fmla="*/ 0 w 12339054"/>
              <a:gd name="connsiteY0" fmla="*/ 29631 h 1135858"/>
              <a:gd name="connsiteX1" fmla="*/ 12339054 w 12339054"/>
              <a:gd name="connsiteY1" fmla="*/ 0 h 1135858"/>
              <a:gd name="connsiteX2" fmla="*/ 12330641 w 12339054"/>
              <a:gd name="connsiteY2" fmla="*/ 151179 h 1135858"/>
              <a:gd name="connsiteX3" fmla="*/ 104118 w 12339054"/>
              <a:gd name="connsiteY3" fmla="*/ 1135858 h 1135858"/>
              <a:gd name="connsiteX4" fmla="*/ 0 w 12339054"/>
              <a:gd name="connsiteY4" fmla="*/ 29631 h 1135858"/>
              <a:gd name="connsiteX0" fmla="*/ 0 w 12339054"/>
              <a:gd name="connsiteY0" fmla="*/ 29631 h 1103567"/>
              <a:gd name="connsiteX1" fmla="*/ 12339054 w 12339054"/>
              <a:gd name="connsiteY1" fmla="*/ 0 h 1103567"/>
              <a:gd name="connsiteX2" fmla="*/ 12330641 w 12339054"/>
              <a:gd name="connsiteY2" fmla="*/ 151179 h 1103567"/>
              <a:gd name="connsiteX3" fmla="*/ 89947 w 12339054"/>
              <a:gd name="connsiteY3" fmla="*/ 1103567 h 1103567"/>
              <a:gd name="connsiteX4" fmla="*/ 0 w 12339054"/>
              <a:gd name="connsiteY4" fmla="*/ 29631 h 1103567"/>
              <a:gd name="connsiteX0" fmla="*/ 0 w 12336725"/>
              <a:gd name="connsiteY0" fmla="*/ 54924 h 1128860"/>
              <a:gd name="connsiteX1" fmla="*/ 12336725 w 12336725"/>
              <a:gd name="connsiteY1" fmla="*/ 0 h 1128860"/>
              <a:gd name="connsiteX2" fmla="*/ 12330641 w 12336725"/>
              <a:gd name="connsiteY2" fmla="*/ 176472 h 1128860"/>
              <a:gd name="connsiteX3" fmla="*/ 89947 w 12336725"/>
              <a:gd name="connsiteY3" fmla="*/ 1128860 h 1128860"/>
              <a:gd name="connsiteX4" fmla="*/ 0 w 12336725"/>
              <a:gd name="connsiteY4" fmla="*/ 54924 h 1128860"/>
              <a:gd name="connsiteX0" fmla="*/ 0 w 12338048"/>
              <a:gd name="connsiteY0" fmla="*/ 54924 h 1128860"/>
              <a:gd name="connsiteX1" fmla="*/ 12336725 w 12338048"/>
              <a:gd name="connsiteY1" fmla="*/ 0 h 1128860"/>
              <a:gd name="connsiteX2" fmla="*/ 12338048 w 12338048"/>
              <a:gd name="connsiteY2" fmla="*/ 118398 h 1128860"/>
              <a:gd name="connsiteX3" fmla="*/ 89947 w 12338048"/>
              <a:gd name="connsiteY3" fmla="*/ 1128860 h 1128860"/>
              <a:gd name="connsiteX4" fmla="*/ 0 w 12338048"/>
              <a:gd name="connsiteY4" fmla="*/ 54924 h 1128860"/>
              <a:gd name="connsiteX0" fmla="*/ 0 w 12338048"/>
              <a:gd name="connsiteY0" fmla="*/ 54924 h 1102403"/>
              <a:gd name="connsiteX1" fmla="*/ 12336725 w 12338048"/>
              <a:gd name="connsiteY1" fmla="*/ 0 h 1102403"/>
              <a:gd name="connsiteX2" fmla="*/ 12338048 w 12338048"/>
              <a:gd name="connsiteY2" fmla="*/ 118398 h 1102403"/>
              <a:gd name="connsiteX3" fmla="*/ 100265 w 12338048"/>
              <a:gd name="connsiteY3" fmla="*/ 1102403 h 1102403"/>
              <a:gd name="connsiteX4" fmla="*/ 0 w 12338048"/>
              <a:gd name="connsiteY4" fmla="*/ 54924 h 1102403"/>
              <a:gd name="connsiteX0" fmla="*/ 0 w 12338048"/>
              <a:gd name="connsiteY0" fmla="*/ 54924 h 1140342"/>
              <a:gd name="connsiteX1" fmla="*/ 12336725 w 12338048"/>
              <a:gd name="connsiteY1" fmla="*/ 0 h 1140342"/>
              <a:gd name="connsiteX2" fmla="*/ 12338048 w 12338048"/>
              <a:gd name="connsiteY2" fmla="*/ 118398 h 1140342"/>
              <a:gd name="connsiteX3" fmla="*/ 103758 w 12338048"/>
              <a:gd name="connsiteY3" fmla="*/ 1140342 h 1140342"/>
              <a:gd name="connsiteX4" fmla="*/ 0 w 12338048"/>
              <a:gd name="connsiteY4" fmla="*/ 54924 h 1140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38048" h="1140342">
                <a:moveTo>
                  <a:pt x="0" y="54924"/>
                </a:moveTo>
                <a:lnTo>
                  <a:pt x="12336725" y="0"/>
                </a:lnTo>
                <a:lnTo>
                  <a:pt x="12338048" y="118398"/>
                </a:lnTo>
                <a:lnTo>
                  <a:pt x="103758" y="1140342"/>
                </a:lnTo>
                <a:lnTo>
                  <a:pt x="0" y="54924"/>
                </a:lnTo>
                <a:close/>
              </a:path>
            </a:pathLst>
          </a:custGeom>
          <a:solidFill>
            <a:srgbClr val="74B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920E2B90-27F5-41A8-813D-E2F7C8E8B4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799" y="6451600"/>
            <a:ext cx="6178141" cy="304843"/>
          </a:xfrm>
          <a:prstGeom prst="rect">
            <a:avLst/>
          </a:prstGeom>
        </p:spPr>
      </p:pic>
      <p:pic>
        <p:nvPicPr>
          <p:cNvPr id="3" name="Picture 2" descr="Text&#10;&#10;Description automatically generated">
            <a:extLst>
              <a:ext uri="{FF2B5EF4-FFF2-40B4-BE49-F238E27FC236}">
                <a16:creationId xmlns:a16="http://schemas.microsoft.com/office/drawing/2014/main" id="{8E2F54E2-AB26-4860-B4F9-9BBDBF5FA5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5869" y="91870"/>
            <a:ext cx="2651579" cy="1354279"/>
          </a:xfrm>
          <a:prstGeom prst="rect">
            <a:avLst/>
          </a:prstGeom>
        </p:spPr>
      </p:pic>
      <p:sp>
        <p:nvSpPr>
          <p:cNvPr id="2" name="Title 1">
            <a:extLst>
              <a:ext uri="{FF2B5EF4-FFF2-40B4-BE49-F238E27FC236}">
                <a16:creationId xmlns:a16="http://schemas.microsoft.com/office/drawing/2014/main" id="{F5619353-145D-48CA-9C5A-A176118BFAB5}"/>
              </a:ext>
            </a:extLst>
          </p:cNvPr>
          <p:cNvSpPr>
            <a:spLocks noGrp="1"/>
          </p:cNvSpPr>
          <p:nvPr>
            <p:ph type="title"/>
          </p:nvPr>
        </p:nvSpPr>
        <p:spPr>
          <a:xfrm>
            <a:off x="256058" y="124476"/>
            <a:ext cx="10515600" cy="1325563"/>
          </a:xfrm>
        </p:spPr>
        <p:txBody>
          <a:bodyPr/>
          <a:lstStyle/>
          <a:p>
            <a:r>
              <a:rPr lang="en-GB" dirty="0">
                <a:solidFill>
                  <a:srgbClr val="1D2649"/>
                </a:solidFill>
              </a:rPr>
              <a:t>Terms and Conditions</a:t>
            </a:r>
          </a:p>
        </p:txBody>
      </p:sp>
      <p:sp>
        <p:nvSpPr>
          <p:cNvPr id="5" name="Content Placeholder 4">
            <a:extLst>
              <a:ext uri="{FF2B5EF4-FFF2-40B4-BE49-F238E27FC236}">
                <a16:creationId xmlns:a16="http://schemas.microsoft.com/office/drawing/2014/main" id="{949E55FE-F7D7-4DDC-BE10-5F976648FD32}"/>
              </a:ext>
            </a:extLst>
          </p:cNvPr>
          <p:cNvSpPr>
            <a:spLocks noGrp="1"/>
          </p:cNvSpPr>
          <p:nvPr>
            <p:ph idx="1"/>
          </p:nvPr>
        </p:nvSpPr>
        <p:spPr>
          <a:xfrm>
            <a:off x="359898" y="1478755"/>
            <a:ext cx="10515600" cy="4351338"/>
          </a:xfrm>
        </p:spPr>
        <p:txBody>
          <a:bodyPr>
            <a:normAutofit/>
          </a:bodyPr>
          <a:lstStyle/>
          <a:p>
            <a:pPr marL="0" indent="0" algn="just">
              <a:spcAft>
                <a:spcPts val="0"/>
              </a:spcAft>
              <a:buNone/>
              <a:tabLst>
                <a:tab pos="457200" algn="l"/>
              </a:tabLst>
            </a:pPr>
            <a:r>
              <a:rPr lang="en-GB" sz="2000" baseline="0" dirty="0">
                <a:ea typeface="Calibri" panose="020F0502020204030204" pitchFamily="34" charset="0"/>
                <a:cs typeface="Arial" panose="020B0604020202020204" pitchFamily="34" charset="0"/>
              </a:rPr>
              <a:t>The framework will be governed by two set of terms and conditions:</a:t>
            </a:r>
          </a:p>
          <a:p>
            <a:pPr algn="just">
              <a:tabLst>
                <a:tab pos="457200" algn="l"/>
              </a:tabLst>
            </a:pPr>
            <a:r>
              <a:rPr lang="en-GB" sz="2000" dirty="0">
                <a:ea typeface="Calibri" panose="020F0502020204030204" pitchFamily="34" charset="0"/>
                <a:cs typeface="Arial" panose="020B0604020202020204" pitchFamily="34" charset="0"/>
              </a:rPr>
              <a:t>Framework Agreement- Relationship between NWUPC and Supplier</a:t>
            </a:r>
          </a:p>
          <a:p>
            <a:pPr algn="just">
              <a:tabLst>
                <a:tab pos="457200" algn="l"/>
              </a:tabLst>
            </a:pPr>
            <a:r>
              <a:rPr lang="en-GB" sz="2000" dirty="0">
                <a:ea typeface="Calibri" panose="020F0502020204030204" pitchFamily="34" charset="0"/>
                <a:cs typeface="Arial" panose="020B0604020202020204" pitchFamily="34" charset="0"/>
              </a:rPr>
              <a:t>Call-off Terms and Conditions – Relationship between Member Institution and Supplier</a:t>
            </a:r>
          </a:p>
          <a:p>
            <a:pPr marL="0" indent="0" algn="just">
              <a:spcAft>
                <a:spcPts val="0"/>
              </a:spcAft>
              <a:buNone/>
              <a:tabLst>
                <a:tab pos="457200" algn="l"/>
              </a:tabLst>
            </a:pPr>
            <a:r>
              <a:rPr lang="en-GB" sz="2000" baseline="0" dirty="0">
                <a:ea typeface="Calibri" panose="020F0502020204030204" pitchFamily="34" charset="0"/>
                <a:cs typeface="Arial" panose="020B0604020202020204" pitchFamily="34" charset="0"/>
              </a:rPr>
              <a:t>Both of </a:t>
            </a:r>
            <a:r>
              <a:rPr lang="en-GB" sz="2000" dirty="0">
                <a:ea typeface="Calibri" panose="020F0502020204030204" pitchFamily="34" charset="0"/>
                <a:cs typeface="Arial" panose="020B0604020202020204" pitchFamily="34" charset="0"/>
              </a:rPr>
              <a:t>these will be issued with the tender process.  </a:t>
            </a:r>
            <a:r>
              <a:rPr lang="en-GB" sz="2000" baseline="0" dirty="0">
                <a:ea typeface="Calibri" panose="020F0502020204030204" pitchFamily="34" charset="0"/>
                <a:cs typeface="Arial" panose="020B0604020202020204" pitchFamily="34" charset="0"/>
              </a:rPr>
              <a:t>Any non-compliance with regard to the Terms and Conditions and the tender as a whole </a:t>
            </a:r>
            <a:r>
              <a:rPr lang="en-GB" sz="2000" b="1" baseline="0" dirty="0">
                <a:ea typeface="Calibri" panose="020F0502020204030204" pitchFamily="34" charset="0"/>
                <a:cs typeface="Arial" panose="020B0604020202020204" pitchFamily="34" charset="0"/>
              </a:rPr>
              <a:t>MUST</a:t>
            </a:r>
            <a:r>
              <a:rPr lang="en-GB" sz="2000" baseline="0" dirty="0">
                <a:ea typeface="Calibri" panose="020F0502020204030204" pitchFamily="34" charset="0"/>
                <a:cs typeface="Arial" panose="020B0604020202020204" pitchFamily="34" charset="0"/>
              </a:rPr>
              <a:t> be detailed within the non-compliance section of the tender and be included within your tender return.  Areas raised after the submission will not be considered.  Any non-compliance must be resolved before the award of the framework agreement.</a:t>
            </a:r>
          </a:p>
          <a:p>
            <a:pPr marL="742950" lvl="1" indent="-285750" algn="just">
              <a:spcAft>
                <a:spcPts val="0"/>
              </a:spcAft>
              <a:buFontTx/>
              <a:buChar char="-"/>
              <a:tabLst>
                <a:tab pos="457200" algn="l"/>
              </a:tabLst>
            </a:pPr>
            <a:r>
              <a:rPr lang="en-GB" sz="2000" baseline="0" dirty="0">
                <a:ea typeface="Calibri" panose="020F0502020204030204" pitchFamily="34" charset="0"/>
                <a:cs typeface="Arial" panose="020B0604020202020204" pitchFamily="34" charset="0"/>
              </a:rPr>
              <a:t>It is at the sole discretion of NWUPC to agree the matters raised by tenderers within the non-</a:t>
            </a:r>
            <a:r>
              <a:rPr lang="en-GB" sz="2000" dirty="0">
                <a:ea typeface="Calibri" panose="020F0502020204030204" pitchFamily="34" charset="0"/>
                <a:cs typeface="Arial" panose="020B0604020202020204" pitchFamily="34" charset="0"/>
              </a:rPr>
              <a:t>c</a:t>
            </a:r>
            <a:r>
              <a:rPr lang="en-GB" sz="2000" baseline="0" dirty="0">
                <a:ea typeface="Calibri" panose="020F0502020204030204" pitchFamily="34" charset="0"/>
                <a:cs typeface="Arial" panose="020B0604020202020204" pitchFamily="34" charset="0"/>
              </a:rPr>
              <a:t>ompliance statement. If NWUPC believe the matters cannot be agreed then the Supplier will not continue in the tender process. </a:t>
            </a:r>
          </a:p>
        </p:txBody>
      </p:sp>
    </p:spTree>
    <p:extLst>
      <p:ext uri="{BB962C8B-B14F-4D97-AF65-F5344CB8AC3E}">
        <p14:creationId xmlns:p14="http://schemas.microsoft.com/office/powerpoint/2010/main" val="2562971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3121B8-0CA7-4AFC-BA4A-12DD686FD4DC}"/>
              </a:ext>
            </a:extLst>
          </p:cNvPr>
          <p:cNvSpPr/>
          <p:nvPr/>
        </p:nvSpPr>
        <p:spPr>
          <a:xfrm rot="315602">
            <a:off x="-139694" y="6282837"/>
            <a:ext cx="12338048" cy="1140342"/>
          </a:xfrm>
          <a:custGeom>
            <a:avLst/>
            <a:gdLst>
              <a:gd name="connsiteX0" fmla="*/ 0 w 17473085"/>
              <a:gd name="connsiteY0" fmla="*/ 0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0 w 17473085"/>
              <a:gd name="connsiteY4" fmla="*/ 0 h 2459048"/>
              <a:gd name="connsiteX0" fmla="*/ 2379817 w 17473085"/>
              <a:gd name="connsiteY0" fmla="*/ 43267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2379817 w 17473085"/>
              <a:gd name="connsiteY4" fmla="*/ 43267 h 2459048"/>
              <a:gd name="connsiteX0" fmla="*/ 0 w 15093268"/>
              <a:gd name="connsiteY0" fmla="*/ 43267 h 2459048"/>
              <a:gd name="connsiteX1" fmla="*/ 15093268 w 15093268"/>
              <a:gd name="connsiteY1" fmla="*/ 0 h 2459048"/>
              <a:gd name="connsiteX2" fmla="*/ 15093268 w 15093268"/>
              <a:gd name="connsiteY2" fmla="*/ 2459048 h 2459048"/>
              <a:gd name="connsiteX3" fmla="*/ 110349 w 15093268"/>
              <a:gd name="connsiteY3" fmla="*/ 1326103 h 2459048"/>
              <a:gd name="connsiteX4" fmla="*/ 0 w 15093268"/>
              <a:gd name="connsiteY4" fmla="*/ 43267 h 2459048"/>
              <a:gd name="connsiteX0" fmla="*/ 0 w 15093268"/>
              <a:gd name="connsiteY0" fmla="*/ 43267 h 1326103"/>
              <a:gd name="connsiteX1" fmla="*/ 15093268 w 15093268"/>
              <a:gd name="connsiteY1" fmla="*/ 0 h 1326103"/>
              <a:gd name="connsiteX2" fmla="*/ 12387589 w 15093268"/>
              <a:gd name="connsiteY2" fmla="*/ 142826 h 1326103"/>
              <a:gd name="connsiteX3" fmla="*/ 110349 w 15093268"/>
              <a:gd name="connsiteY3" fmla="*/ 1326103 h 1326103"/>
              <a:gd name="connsiteX4" fmla="*/ 0 w 15093268"/>
              <a:gd name="connsiteY4" fmla="*/ 43267 h 1326103"/>
              <a:gd name="connsiteX0" fmla="*/ 0 w 12402135"/>
              <a:gd name="connsiteY0" fmla="*/ 0 h 1282836"/>
              <a:gd name="connsiteX1" fmla="*/ 12402135 w 12402135"/>
              <a:gd name="connsiteY1" fmla="*/ 15005 h 1282836"/>
              <a:gd name="connsiteX2" fmla="*/ 12387589 w 12402135"/>
              <a:gd name="connsiteY2" fmla="*/ 99559 h 1282836"/>
              <a:gd name="connsiteX3" fmla="*/ 110349 w 12402135"/>
              <a:gd name="connsiteY3" fmla="*/ 1282836 h 1282836"/>
              <a:gd name="connsiteX4" fmla="*/ 0 w 12402135"/>
              <a:gd name="connsiteY4" fmla="*/ 0 h 1282836"/>
              <a:gd name="connsiteX0" fmla="*/ 0 w 12402135"/>
              <a:gd name="connsiteY0" fmla="*/ 0 h 1119859"/>
              <a:gd name="connsiteX1" fmla="*/ 12402135 w 12402135"/>
              <a:gd name="connsiteY1" fmla="*/ 15005 h 1119859"/>
              <a:gd name="connsiteX2" fmla="*/ 12387589 w 12402135"/>
              <a:gd name="connsiteY2" fmla="*/ 99559 h 1119859"/>
              <a:gd name="connsiteX3" fmla="*/ 139071 w 12402135"/>
              <a:gd name="connsiteY3" fmla="*/ 1119859 h 1119859"/>
              <a:gd name="connsiteX4" fmla="*/ 0 w 12402135"/>
              <a:gd name="connsiteY4" fmla="*/ 0 h 1119859"/>
              <a:gd name="connsiteX0" fmla="*/ 0 w 12342121"/>
              <a:gd name="connsiteY0" fmla="*/ 0 h 1108535"/>
              <a:gd name="connsiteX1" fmla="*/ 12342121 w 12342121"/>
              <a:gd name="connsiteY1" fmla="*/ 3681 h 1108535"/>
              <a:gd name="connsiteX2" fmla="*/ 12327575 w 12342121"/>
              <a:gd name="connsiteY2" fmla="*/ 88235 h 1108535"/>
              <a:gd name="connsiteX3" fmla="*/ 79057 w 12342121"/>
              <a:gd name="connsiteY3" fmla="*/ 1108535 h 1108535"/>
              <a:gd name="connsiteX4" fmla="*/ 0 w 12342121"/>
              <a:gd name="connsiteY4" fmla="*/ 0 h 1108535"/>
              <a:gd name="connsiteX0" fmla="*/ 0 w 12342121"/>
              <a:gd name="connsiteY0" fmla="*/ 0 h 1106227"/>
              <a:gd name="connsiteX1" fmla="*/ 12342121 w 12342121"/>
              <a:gd name="connsiteY1" fmla="*/ 3681 h 1106227"/>
              <a:gd name="connsiteX2" fmla="*/ 12327575 w 12342121"/>
              <a:gd name="connsiteY2" fmla="*/ 88235 h 1106227"/>
              <a:gd name="connsiteX3" fmla="*/ 104118 w 12342121"/>
              <a:gd name="connsiteY3" fmla="*/ 1106227 h 1106227"/>
              <a:gd name="connsiteX4" fmla="*/ 0 w 12342121"/>
              <a:gd name="connsiteY4" fmla="*/ 0 h 1106227"/>
              <a:gd name="connsiteX0" fmla="*/ 0 w 12339054"/>
              <a:gd name="connsiteY0" fmla="*/ 29631 h 1135858"/>
              <a:gd name="connsiteX1" fmla="*/ 12339054 w 12339054"/>
              <a:gd name="connsiteY1" fmla="*/ 0 h 1135858"/>
              <a:gd name="connsiteX2" fmla="*/ 12327575 w 12339054"/>
              <a:gd name="connsiteY2" fmla="*/ 117866 h 1135858"/>
              <a:gd name="connsiteX3" fmla="*/ 104118 w 12339054"/>
              <a:gd name="connsiteY3" fmla="*/ 1135858 h 1135858"/>
              <a:gd name="connsiteX4" fmla="*/ 0 w 12339054"/>
              <a:gd name="connsiteY4" fmla="*/ 29631 h 1135858"/>
              <a:gd name="connsiteX0" fmla="*/ 0 w 12339054"/>
              <a:gd name="connsiteY0" fmla="*/ 29631 h 1135858"/>
              <a:gd name="connsiteX1" fmla="*/ 12339054 w 12339054"/>
              <a:gd name="connsiteY1" fmla="*/ 0 h 1135858"/>
              <a:gd name="connsiteX2" fmla="*/ 12330641 w 12339054"/>
              <a:gd name="connsiteY2" fmla="*/ 151179 h 1135858"/>
              <a:gd name="connsiteX3" fmla="*/ 104118 w 12339054"/>
              <a:gd name="connsiteY3" fmla="*/ 1135858 h 1135858"/>
              <a:gd name="connsiteX4" fmla="*/ 0 w 12339054"/>
              <a:gd name="connsiteY4" fmla="*/ 29631 h 1135858"/>
              <a:gd name="connsiteX0" fmla="*/ 0 w 12339054"/>
              <a:gd name="connsiteY0" fmla="*/ 29631 h 1103567"/>
              <a:gd name="connsiteX1" fmla="*/ 12339054 w 12339054"/>
              <a:gd name="connsiteY1" fmla="*/ 0 h 1103567"/>
              <a:gd name="connsiteX2" fmla="*/ 12330641 w 12339054"/>
              <a:gd name="connsiteY2" fmla="*/ 151179 h 1103567"/>
              <a:gd name="connsiteX3" fmla="*/ 89947 w 12339054"/>
              <a:gd name="connsiteY3" fmla="*/ 1103567 h 1103567"/>
              <a:gd name="connsiteX4" fmla="*/ 0 w 12339054"/>
              <a:gd name="connsiteY4" fmla="*/ 29631 h 1103567"/>
              <a:gd name="connsiteX0" fmla="*/ 0 w 12336725"/>
              <a:gd name="connsiteY0" fmla="*/ 54924 h 1128860"/>
              <a:gd name="connsiteX1" fmla="*/ 12336725 w 12336725"/>
              <a:gd name="connsiteY1" fmla="*/ 0 h 1128860"/>
              <a:gd name="connsiteX2" fmla="*/ 12330641 w 12336725"/>
              <a:gd name="connsiteY2" fmla="*/ 176472 h 1128860"/>
              <a:gd name="connsiteX3" fmla="*/ 89947 w 12336725"/>
              <a:gd name="connsiteY3" fmla="*/ 1128860 h 1128860"/>
              <a:gd name="connsiteX4" fmla="*/ 0 w 12336725"/>
              <a:gd name="connsiteY4" fmla="*/ 54924 h 1128860"/>
              <a:gd name="connsiteX0" fmla="*/ 0 w 12338048"/>
              <a:gd name="connsiteY0" fmla="*/ 54924 h 1128860"/>
              <a:gd name="connsiteX1" fmla="*/ 12336725 w 12338048"/>
              <a:gd name="connsiteY1" fmla="*/ 0 h 1128860"/>
              <a:gd name="connsiteX2" fmla="*/ 12338048 w 12338048"/>
              <a:gd name="connsiteY2" fmla="*/ 118398 h 1128860"/>
              <a:gd name="connsiteX3" fmla="*/ 89947 w 12338048"/>
              <a:gd name="connsiteY3" fmla="*/ 1128860 h 1128860"/>
              <a:gd name="connsiteX4" fmla="*/ 0 w 12338048"/>
              <a:gd name="connsiteY4" fmla="*/ 54924 h 1128860"/>
              <a:gd name="connsiteX0" fmla="*/ 0 w 12338048"/>
              <a:gd name="connsiteY0" fmla="*/ 54924 h 1102403"/>
              <a:gd name="connsiteX1" fmla="*/ 12336725 w 12338048"/>
              <a:gd name="connsiteY1" fmla="*/ 0 h 1102403"/>
              <a:gd name="connsiteX2" fmla="*/ 12338048 w 12338048"/>
              <a:gd name="connsiteY2" fmla="*/ 118398 h 1102403"/>
              <a:gd name="connsiteX3" fmla="*/ 100265 w 12338048"/>
              <a:gd name="connsiteY3" fmla="*/ 1102403 h 1102403"/>
              <a:gd name="connsiteX4" fmla="*/ 0 w 12338048"/>
              <a:gd name="connsiteY4" fmla="*/ 54924 h 1102403"/>
              <a:gd name="connsiteX0" fmla="*/ 0 w 12338048"/>
              <a:gd name="connsiteY0" fmla="*/ 54924 h 1140342"/>
              <a:gd name="connsiteX1" fmla="*/ 12336725 w 12338048"/>
              <a:gd name="connsiteY1" fmla="*/ 0 h 1140342"/>
              <a:gd name="connsiteX2" fmla="*/ 12338048 w 12338048"/>
              <a:gd name="connsiteY2" fmla="*/ 118398 h 1140342"/>
              <a:gd name="connsiteX3" fmla="*/ 103758 w 12338048"/>
              <a:gd name="connsiteY3" fmla="*/ 1140342 h 1140342"/>
              <a:gd name="connsiteX4" fmla="*/ 0 w 12338048"/>
              <a:gd name="connsiteY4" fmla="*/ 54924 h 1140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38048" h="1140342">
                <a:moveTo>
                  <a:pt x="0" y="54924"/>
                </a:moveTo>
                <a:lnTo>
                  <a:pt x="12336725" y="0"/>
                </a:lnTo>
                <a:lnTo>
                  <a:pt x="12338048" y="118398"/>
                </a:lnTo>
                <a:lnTo>
                  <a:pt x="103758" y="1140342"/>
                </a:lnTo>
                <a:lnTo>
                  <a:pt x="0" y="54924"/>
                </a:lnTo>
                <a:close/>
              </a:path>
            </a:pathLst>
          </a:custGeom>
          <a:solidFill>
            <a:srgbClr val="74B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920E2B90-27F5-41A8-813D-E2F7C8E8B4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799" y="6451600"/>
            <a:ext cx="6178141" cy="304843"/>
          </a:xfrm>
          <a:prstGeom prst="rect">
            <a:avLst/>
          </a:prstGeom>
        </p:spPr>
      </p:pic>
      <p:pic>
        <p:nvPicPr>
          <p:cNvPr id="3" name="Picture 2" descr="Text&#10;&#10;Description automatically generated">
            <a:extLst>
              <a:ext uri="{FF2B5EF4-FFF2-40B4-BE49-F238E27FC236}">
                <a16:creationId xmlns:a16="http://schemas.microsoft.com/office/drawing/2014/main" id="{8E2F54E2-AB26-4860-B4F9-9BBDBF5FA5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5869" y="91870"/>
            <a:ext cx="2651579" cy="1354279"/>
          </a:xfrm>
          <a:prstGeom prst="rect">
            <a:avLst/>
          </a:prstGeom>
        </p:spPr>
      </p:pic>
      <p:sp>
        <p:nvSpPr>
          <p:cNvPr id="2" name="Title 1">
            <a:extLst>
              <a:ext uri="{FF2B5EF4-FFF2-40B4-BE49-F238E27FC236}">
                <a16:creationId xmlns:a16="http://schemas.microsoft.com/office/drawing/2014/main" id="{F5619353-145D-48CA-9C5A-A176118BFAB5}"/>
              </a:ext>
            </a:extLst>
          </p:cNvPr>
          <p:cNvSpPr>
            <a:spLocks noGrp="1"/>
          </p:cNvSpPr>
          <p:nvPr>
            <p:ph type="title"/>
          </p:nvPr>
        </p:nvSpPr>
        <p:spPr>
          <a:xfrm>
            <a:off x="256058" y="134105"/>
            <a:ext cx="10515600" cy="1325563"/>
          </a:xfrm>
        </p:spPr>
        <p:txBody>
          <a:bodyPr/>
          <a:lstStyle/>
          <a:p>
            <a:r>
              <a:rPr lang="en-GB" dirty="0">
                <a:solidFill>
                  <a:srgbClr val="1D2649"/>
                </a:solidFill>
              </a:rPr>
              <a:t>Awarding Contracts under a Framework</a:t>
            </a:r>
          </a:p>
        </p:txBody>
      </p:sp>
      <p:sp>
        <p:nvSpPr>
          <p:cNvPr id="5" name="Content Placeholder 4">
            <a:extLst>
              <a:ext uri="{FF2B5EF4-FFF2-40B4-BE49-F238E27FC236}">
                <a16:creationId xmlns:a16="http://schemas.microsoft.com/office/drawing/2014/main" id="{949E55FE-F7D7-4DDC-BE10-5F976648FD32}"/>
              </a:ext>
            </a:extLst>
          </p:cNvPr>
          <p:cNvSpPr>
            <a:spLocks noGrp="1"/>
          </p:cNvSpPr>
          <p:nvPr>
            <p:ph idx="1"/>
          </p:nvPr>
        </p:nvSpPr>
        <p:spPr>
          <a:xfrm>
            <a:off x="388034" y="1614610"/>
            <a:ext cx="10515600" cy="4351338"/>
          </a:xfrm>
        </p:spPr>
        <p: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0" i="0" u="none" strike="noStrike" kern="1200" cap="none" spc="0" normalizeH="0" baseline="0" noProof="0" dirty="0">
                <a:ln>
                  <a:noFill/>
                </a:ln>
                <a:effectLst/>
                <a:uLnTx/>
                <a:uFillTx/>
                <a:latin typeface="Calibri" panose="020F0502020204030204"/>
                <a:ea typeface="+mn-ea"/>
                <a:cs typeface="+mn-cs"/>
              </a:rPr>
              <a:t>Call-off contracts under the framework will be award through one of:</a:t>
            </a:r>
          </a:p>
          <a:p>
            <a:pPr algn="just">
              <a:defRPr/>
            </a:pPr>
            <a:r>
              <a:rPr lang="en-GB" sz="2400" dirty="0">
                <a:latin typeface="Calibri" panose="020F0502020204030204"/>
              </a:rPr>
              <a:t>Direct award</a:t>
            </a:r>
          </a:p>
          <a:p>
            <a:pPr algn="just">
              <a:defRPr/>
            </a:pPr>
            <a:r>
              <a:rPr lang="en-GB" sz="2400" dirty="0">
                <a:latin typeface="Calibri" panose="020F0502020204030204"/>
              </a:rPr>
              <a:t>Desktop calculator</a:t>
            </a:r>
          </a:p>
          <a:p>
            <a:pPr algn="just">
              <a:defRPr/>
            </a:pPr>
            <a:r>
              <a:rPr lang="en-GB" sz="2400" dirty="0">
                <a:latin typeface="Calibri" panose="020F0502020204030204"/>
              </a:rPr>
              <a:t>Mini-competition </a:t>
            </a:r>
            <a:endParaRPr lang="en-GB" dirty="0"/>
          </a:p>
        </p:txBody>
      </p:sp>
    </p:spTree>
    <p:extLst>
      <p:ext uri="{BB962C8B-B14F-4D97-AF65-F5344CB8AC3E}">
        <p14:creationId xmlns:p14="http://schemas.microsoft.com/office/powerpoint/2010/main" val="3626700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3121B8-0CA7-4AFC-BA4A-12DD686FD4DC}"/>
              </a:ext>
            </a:extLst>
          </p:cNvPr>
          <p:cNvSpPr/>
          <p:nvPr/>
        </p:nvSpPr>
        <p:spPr>
          <a:xfrm rot="315602">
            <a:off x="-139694" y="6282837"/>
            <a:ext cx="12338048" cy="1140342"/>
          </a:xfrm>
          <a:custGeom>
            <a:avLst/>
            <a:gdLst>
              <a:gd name="connsiteX0" fmla="*/ 0 w 17473085"/>
              <a:gd name="connsiteY0" fmla="*/ 0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0 w 17473085"/>
              <a:gd name="connsiteY4" fmla="*/ 0 h 2459048"/>
              <a:gd name="connsiteX0" fmla="*/ 2379817 w 17473085"/>
              <a:gd name="connsiteY0" fmla="*/ 43267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2379817 w 17473085"/>
              <a:gd name="connsiteY4" fmla="*/ 43267 h 2459048"/>
              <a:gd name="connsiteX0" fmla="*/ 0 w 15093268"/>
              <a:gd name="connsiteY0" fmla="*/ 43267 h 2459048"/>
              <a:gd name="connsiteX1" fmla="*/ 15093268 w 15093268"/>
              <a:gd name="connsiteY1" fmla="*/ 0 h 2459048"/>
              <a:gd name="connsiteX2" fmla="*/ 15093268 w 15093268"/>
              <a:gd name="connsiteY2" fmla="*/ 2459048 h 2459048"/>
              <a:gd name="connsiteX3" fmla="*/ 110349 w 15093268"/>
              <a:gd name="connsiteY3" fmla="*/ 1326103 h 2459048"/>
              <a:gd name="connsiteX4" fmla="*/ 0 w 15093268"/>
              <a:gd name="connsiteY4" fmla="*/ 43267 h 2459048"/>
              <a:gd name="connsiteX0" fmla="*/ 0 w 15093268"/>
              <a:gd name="connsiteY0" fmla="*/ 43267 h 1326103"/>
              <a:gd name="connsiteX1" fmla="*/ 15093268 w 15093268"/>
              <a:gd name="connsiteY1" fmla="*/ 0 h 1326103"/>
              <a:gd name="connsiteX2" fmla="*/ 12387589 w 15093268"/>
              <a:gd name="connsiteY2" fmla="*/ 142826 h 1326103"/>
              <a:gd name="connsiteX3" fmla="*/ 110349 w 15093268"/>
              <a:gd name="connsiteY3" fmla="*/ 1326103 h 1326103"/>
              <a:gd name="connsiteX4" fmla="*/ 0 w 15093268"/>
              <a:gd name="connsiteY4" fmla="*/ 43267 h 1326103"/>
              <a:gd name="connsiteX0" fmla="*/ 0 w 12402135"/>
              <a:gd name="connsiteY0" fmla="*/ 0 h 1282836"/>
              <a:gd name="connsiteX1" fmla="*/ 12402135 w 12402135"/>
              <a:gd name="connsiteY1" fmla="*/ 15005 h 1282836"/>
              <a:gd name="connsiteX2" fmla="*/ 12387589 w 12402135"/>
              <a:gd name="connsiteY2" fmla="*/ 99559 h 1282836"/>
              <a:gd name="connsiteX3" fmla="*/ 110349 w 12402135"/>
              <a:gd name="connsiteY3" fmla="*/ 1282836 h 1282836"/>
              <a:gd name="connsiteX4" fmla="*/ 0 w 12402135"/>
              <a:gd name="connsiteY4" fmla="*/ 0 h 1282836"/>
              <a:gd name="connsiteX0" fmla="*/ 0 w 12402135"/>
              <a:gd name="connsiteY0" fmla="*/ 0 h 1119859"/>
              <a:gd name="connsiteX1" fmla="*/ 12402135 w 12402135"/>
              <a:gd name="connsiteY1" fmla="*/ 15005 h 1119859"/>
              <a:gd name="connsiteX2" fmla="*/ 12387589 w 12402135"/>
              <a:gd name="connsiteY2" fmla="*/ 99559 h 1119859"/>
              <a:gd name="connsiteX3" fmla="*/ 139071 w 12402135"/>
              <a:gd name="connsiteY3" fmla="*/ 1119859 h 1119859"/>
              <a:gd name="connsiteX4" fmla="*/ 0 w 12402135"/>
              <a:gd name="connsiteY4" fmla="*/ 0 h 1119859"/>
              <a:gd name="connsiteX0" fmla="*/ 0 w 12342121"/>
              <a:gd name="connsiteY0" fmla="*/ 0 h 1108535"/>
              <a:gd name="connsiteX1" fmla="*/ 12342121 w 12342121"/>
              <a:gd name="connsiteY1" fmla="*/ 3681 h 1108535"/>
              <a:gd name="connsiteX2" fmla="*/ 12327575 w 12342121"/>
              <a:gd name="connsiteY2" fmla="*/ 88235 h 1108535"/>
              <a:gd name="connsiteX3" fmla="*/ 79057 w 12342121"/>
              <a:gd name="connsiteY3" fmla="*/ 1108535 h 1108535"/>
              <a:gd name="connsiteX4" fmla="*/ 0 w 12342121"/>
              <a:gd name="connsiteY4" fmla="*/ 0 h 1108535"/>
              <a:gd name="connsiteX0" fmla="*/ 0 w 12342121"/>
              <a:gd name="connsiteY0" fmla="*/ 0 h 1106227"/>
              <a:gd name="connsiteX1" fmla="*/ 12342121 w 12342121"/>
              <a:gd name="connsiteY1" fmla="*/ 3681 h 1106227"/>
              <a:gd name="connsiteX2" fmla="*/ 12327575 w 12342121"/>
              <a:gd name="connsiteY2" fmla="*/ 88235 h 1106227"/>
              <a:gd name="connsiteX3" fmla="*/ 104118 w 12342121"/>
              <a:gd name="connsiteY3" fmla="*/ 1106227 h 1106227"/>
              <a:gd name="connsiteX4" fmla="*/ 0 w 12342121"/>
              <a:gd name="connsiteY4" fmla="*/ 0 h 1106227"/>
              <a:gd name="connsiteX0" fmla="*/ 0 w 12339054"/>
              <a:gd name="connsiteY0" fmla="*/ 29631 h 1135858"/>
              <a:gd name="connsiteX1" fmla="*/ 12339054 w 12339054"/>
              <a:gd name="connsiteY1" fmla="*/ 0 h 1135858"/>
              <a:gd name="connsiteX2" fmla="*/ 12327575 w 12339054"/>
              <a:gd name="connsiteY2" fmla="*/ 117866 h 1135858"/>
              <a:gd name="connsiteX3" fmla="*/ 104118 w 12339054"/>
              <a:gd name="connsiteY3" fmla="*/ 1135858 h 1135858"/>
              <a:gd name="connsiteX4" fmla="*/ 0 w 12339054"/>
              <a:gd name="connsiteY4" fmla="*/ 29631 h 1135858"/>
              <a:gd name="connsiteX0" fmla="*/ 0 w 12339054"/>
              <a:gd name="connsiteY0" fmla="*/ 29631 h 1135858"/>
              <a:gd name="connsiteX1" fmla="*/ 12339054 w 12339054"/>
              <a:gd name="connsiteY1" fmla="*/ 0 h 1135858"/>
              <a:gd name="connsiteX2" fmla="*/ 12330641 w 12339054"/>
              <a:gd name="connsiteY2" fmla="*/ 151179 h 1135858"/>
              <a:gd name="connsiteX3" fmla="*/ 104118 w 12339054"/>
              <a:gd name="connsiteY3" fmla="*/ 1135858 h 1135858"/>
              <a:gd name="connsiteX4" fmla="*/ 0 w 12339054"/>
              <a:gd name="connsiteY4" fmla="*/ 29631 h 1135858"/>
              <a:gd name="connsiteX0" fmla="*/ 0 w 12339054"/>
              <a:gd name="connsiteY0" fmla="*/ 29631 h 1103567"/>
              <a:gd name="connsiteX1" fmla="*/ 12339054 w 12339054"/>
              <a:gd name="connsiteY1" fmla="*/ 0 h 1103567"/>
              <a:gd name="connsiteX2" fmla="*/ 12330641 w 12339054"/>
              <a:gd name="connsiteY2" fmla="*/ 151179 h 1103567"/>
              <a:gd name="connsiteX3" fmla="*/ 89947 w 12339054"/>
              <a:gd name="connsiteY3" fmla="*/ 1103567 h 1103567"/>
              <a:gd name="connsiteX4" fmla="*/ 0 w 12339054"/>
              <a:gd name="connsiteY4" fmla="*/ 29631 h 1103567"/>
              <a:gd name="connsiteX0" fmla="*/ 0 w 12336725"/>
              <a:gd name="connsiteY0" fmla="*/ 54924 h 1128860"/>
              <a:gd name="connsiteX1" fmla="*/ 12336725 w 12336725"/>
              <a:gd name="connsiteY1" fmla="*/ 0 h 1128860"/>
              <a:gd name="connsiteX2" fmla="*/ 12330641 w 12336725"/>
              <a:gd name="connsiteY2" fmla="*/ 176472 h 1128860"/>
              <a:gd name="connsiteX3" fmla="*/ 89947 w 12336725"/>
              <a:gd name="connsiteY3" fmla="*/ 1128860 h 1128860"/>
              <a:gd name="connsiteX4" fmla="*/ 0 w 12336725"/>
              <a:gd name="connsiteY4" fmla="*/ 54924 h 1128860"/>
              <a:gd name="connsiteX0" fmla="*/ 0 w 12338048"/>
              <a:gd name="connsiteY0" fmla="*/ 54924 h 1128860"/>
              <a:gd name="connsiteX1" fmla="*/ 12336725 w 12338048"/>
              <a:gd name="connsiteY1" fmla="*/ 0 h 1128860"/>
              <a:gd name="connsiteX2" fmla="*/ 12338048 w 12338048"/>
              <a:gd name="connsiteY2" fmla="*/ 118398 h 1128860"/>
              <a:gd name="connsiteX3" fmla="*/ 89947 w 12338048"/>
              <a:gd name="connsiteY3" fmla="*/ 1128860 h 1128860"/>
              <a:gd name="connsiteX4" fmla="*/ 0 w 12338048"/>
              <a:gd name="connsiteY4" fmla="*/ 54924 h 1128860"/>
              <a:gd name="connsiteX0" fmla="*/ 0 w 12338048"/>
              <a:gd name="connsiteY0" fmla="*/ 54924 h 1102403"/>
              <a:gd name="connsiteX1" fmla="*/ 12336725 w 12338048"/>
              <a:gd name="connsiteY1" fmla="*/ 0 h 1102403"/>
              <a:gd name="connsiteX2" fmla="*/ 12338048 w 12338048"/>
              <a:gd name="connsiteY2" fmla="*/ 118398 h 1102403"/>
              <a:gd name="connsiteX3" fmla="*/ 100265 w 12338048"/>
              <a:gd name="connsiteY3" fmla="*/ 1102403 h 1102403"/>
              <a:gd name="connsiteX4" fmla="*/ 0 w 12338048"/>
              <a:gd name="connsiteY4" fmla="*/ 54924 h 1102403"/>
              <a:gd name="connsiteX0" fmla="*/ 0 w 12338048"/>
              <a:gd name="connsiteY0" fmla="*/ 54924 h 1140342"/>
              <a:gd name="connsiteX1" fmla="*/ 12336725 w 12338048"/>
              <a:gd name="connsiteY1" fmla="*/ 0 h 1140342"/>
              <a:gd name="connsiteX2" fmla="*/ 12338048 w 12338048"/>
              <a:gd name="connsiteY2" fmla="*/ 118398 h 1140342"/>
              <a:gd name="connsiteX3" fmla="*/ 103758 w 12338048"/>
              <a:gd name="connsiteY3" fmla="*/ 1140342 h 1140342"/>
              <a:gd name="connsiteX4" fmla="*/ 0 w 12338048"/>
              <a:gd name="connsiteY4" fmla="*/ 54924 h 1140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38048" h="1140342">
                <a:moveTo>
                  <a:pt x="0" y="54924"/>
                </a:moveTo>
                <a:lnTo>
                  <a:pt x="12336725" y="0"/>
                </a:lnTo>
                <a:lnTo>
                  <a:pt x="12338048" y="118398"/>
                </a:lnTo>
                <a:lnTo>
                  <a:pt x="103758" y="1140342"/>
                </a:lnTo>
                <a:lnTo>
                  <a:pt x="0" y="54924"/>
                </a:lnTo>
                <a:close/>
              </a:path>
            </a:pathLst>
          </a:custGeom>
          <a:solidFill>
            <a:srgbClr val="74B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920E2B90-27F5-41A8-813D-E2F7C8E8B4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799" y="6451600"/>
            <a:ext cx="6178141" cy="304843"/>
          </a:xfrm>
          <a:prstGeom prst="rect">
            <a:avLst/>
          </a:prstGeom>
        </p:spPr>
      </p:pic>
      <p:pic>
        <p:nvPicPr>
          <p:cNvPr id="3" name="Picture 2" descr="Text&#10;&#10;Description automatically generated">
            <a:extLst>
              <a:ext uri="{FF2B5EF4-FFF2-40B4-BE49-F238E27FC236}">
                <a16:creationId xmlns:a16="http://schemas.microsoft.com/office/drawing/2014/main" id="{8E2F54E2-AB26-4860-B4F9-9BBDBF5FA5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5869" y="91870"/>
            <a:ext cx="2651579" cy="1354279"/>
          </a:xfrm>
          <a:prstGeom prst="rect">
            <a:avLst/>
          </a:prstGeom>
        </p:spPr>
      </p:pic>
      <p:sp>
        <p:nvSpPr>
          <p:cNvPr id="2" name="Title 1">
            <a:extLst>
              <a:ext uri="{FF2B5EF4-FFF2-40B4-BE49-F238E27FC236}">
                <a16:creationId xmlns:a16="http://schemas.microsoft.com/office/drawing/2014/main" id="{F5619353-145D-48CA-9C5A-A176118BFAB5}"/>
              </a:ext>
            </a:extLst>
          </p:cNvPr>
          <p:cNvSpPr>
            <a:spLocks noGrp="1"/>
          </p:cNvSpPr>
          <p:nvPr>
            <p:ph type="title"/>
          </p:nvPr>
        </p:nvSpPr>
        <p:spPr>
          <a:xfrm>
            <a:off x="256058" y="161069"/>
            <a:ext cx="10515600" cy="1325563"/>
          </a:xfrm>
        </p:spPr>
        <p:txBody>
          <a:bodyPr/>
          <a:lstStyle/>
          <a:p>
            <a:r>
              <a:rPr lang="en-GB" dirty="0">
                <a:solidFill>
                  <a:srgbClr val="1D2649"/>
                </a:solidFill>
              </a:rPr>
              <a:t>Supplier Guide to Tendering</a:t>
            </a:r>
          </a:p>
        </p:txBody>
      </p:sp>
      <p:sp>
        <p:nvSpPr>
          <p:cNvPr id="5" name="Content Placeholder 4">
            <a:extLst>
              <a:ext uri="{FF2B5EF4-FFF2-40B4-BE49-F238E27FC236}">
                <a16:creationId xmlns:a16="http://schemas.microsoft.com/office/drawing/2014/main" id="{949E55FE-F7D7-4DDC-BE10-5F976648FD32}"/>
              </a:ext>
            </a:extLst>
          </p:cNvPr>
          <p:cNvSpPr>
            <a:spLocks noGrp="1"/>
          </p:cNvSpPr>
          <p:nvPr>
            <p:ph idx="1"/>
          </p:nvPr>
        </p:nvSpPr>
        <p:spPr>
          <a:xfrm>
            <a:off x="359898" y="1599368"/>
            <a:ext cx="10515600" cy="4486275"/>
          </a:xfrm>
        </p:spPr>
        <p: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2400" dirty="0">
                <a:latin typeface="Calibri" panose="020F0502020204030204"/>
              </a:rPr>
              <a:t>W</a:t>
            </a:r>
            <a:r>
              <a:rPr kumimoji="0" lang="en-GB" sz="2400" b="0" i="0" u="none" strike="noStrike" kern="1200" cap="none" spc="0" normalizeH="0" baseline="0" noProof="0" dirty="0">
                <a:ln>
                  <a:noFill/>
                </a:ln>
                <a:effectLst/>
                <a:uLnTx/>
                <a:uFillTx/>
                <a:latin typeface="Calibri" panose="020F0502020204030204"/>
                <a:ea typeface="+mn-ea"/>
                <a:cs typeface="+mn-cs"/>
              </a:rPr>
              <a:t>e recognise that public sector tendering processes can appear complex and intimidating to the uninitiated.  To support you in navigating the process we have produced a</a:t>
            </a:r>
            <a:r>
              <a:rPr kumimoji="0" lang="en-GB" sz="2400" b="0" i="0" u="none" strike="noStrike" kern="1200" cap="none" spc="0" normalizeH="0" baseline="0" noProof="0" dirty="0">
                <a:ln>
                  <a:noFill/>
                </a:ln>
                <a:solidFill>
                  <a:srgbClr val="FF0000"/>
                </a:solidFill>
                <a:effectLst/>
                <a:uLnTx/>
                <a:uFillTx/>
                <a:latin typeface="Calibri" panose="020F0502020204030204"/>
                <a:ea typeface="+mn-ea"/>
                <a:cs typeface="+mn-cs"/>
              </a:rPr>
              <a:t> </a:t>
            </a:r>
            <a:r>
              <a:rPr lang="en-GB" sz="2800" dirty="0">
                <a:solidFill>
                  <a:srgbClr val="1B6875"/>
                </a:solidFill>
                <a:effectLst/>
                <a:latin typeface="Arial" panose="020B0604020202020204" pitchFamily="34" charset="0"/>
                <a:ea typeface="Times New Roman" panose="02020603050405020304" pitchFamily="18" charset="0"/>
              </a:rPr>
              <a:t>‘</a:t>
            </a:r>
            <a:r>
              <a:rPr lang="en-GB" sz="2800" u="sng" dirty="0">
                <a:solidFill>
                  <a:srgbClr val="1B6875"/>
                </a:solidFill>
                <a:effectLst/>
                <a:latin typeface="Arial" panose="020B060402020202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Supplier Guide to Tendering’</a:t>
            </a:r>
            <a:endParaRPr lang="en-GB" sz="2800" u="sng" dirty="0">
              <a:solidFill>
                <a:srgbClr val="1B6875"/>
              </a:solidFill>
              <a:effectLst/>
              <a:latin typeface="Arial" panose="020B0604020202020204" pitchFamily="34" charset="0"/>
              <a:ea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2400" dirty="0">
                <a:latin typeface="Calibri" panose="020F0502020204030204"/>
              </a:rPr>
              <a:t>Which is supported by an interactive presentation</a:t>
            </a:r>
          </a:p>
        </p:txBody>
      </p:sp>
      <p:pic>
        <p:nvPicPr>
          <p:cNvPr id="7" name="Picture 6" descr="Diagram&#10;&#10;Description automatically generated">
            <a:hlinkClick r:id="rId5"/>
            <a:extLst>
              <a:ext uri="{FF2B5EF4-FFF2-40B4-BE49-F238E27FC236}">
                <a16:creationId xmlns:a16="http://schemas.microsoft.com/office/drawing/2014/main" id="{D043E2DE-D8A9-492C-8635-BEE90FA594D4}"/>
              </a:ext>
            </a:extLst>
          </p:cNvPr>
          <p:cNvPicPr>
            <a:picLocks noChangeAspect="1"/>
          </p:cNvPicPr>
          <p:nvPr/>
        </p:nvPicPr>
        <p:blipFill>
          <a:blip r:embed="rId6"/>
          <a:stretch>
            <a:fillRect/>
          </a:stretch>
        </p:blipFill>
        <p:spPr>
          <a:xfrm>
            <a:off x="3682721" y="3429000"/>
            <a:ext cx="4826557" cy="2666997"/>
          </a:xfrm>
          <a:prstGeom prst="rect">
            <a:avLst/>
          </a:prstGeom>
        </p:spPr>
      </p:pic>
    </p:spTree>
    <p:extLst>
      <p:ext uri="{BB962C8B-B14F-4D97-AF65-F5344CB8AC3E}">
        <p14:creationId xmlns:p14="http://schemas.microsoft.com/office/powerpoint/2010/main" val="16212764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3121B8-0CA7-4AFC-BA4A-12DD686FD4DC}"/>
              </a:ext>
            </a:extLst>
          </p:cNvPr>
          <p:cNvSpPr/>
          <p:nvPr/>
        </p:nvSpPr>
        <p:spPr>
          <a:xfrm rot="315602">
            <a:off x="-139694" y="6282837"/>
            <a:ext cx="12338048" cy="1140342"/>
          </a:xfrm>
          <a:custGeom>
            <a:avLst/>
            <a:gdLst>
              <a:gd name="connsiteX0" fmla="*/ 0 w 17473085"/>
              <a:gd name="connsiteY0" fmla="*/ 0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0 w 17473085"/>
              <a:gd name="connsiteY4" fmla="*/ 0 h 2459048"/>
              <a:gd name="connsiteX0" fmla="*/ 2379817 w 17473085"/>
              <a:gd name="connsiteY0" fmla="*/ 43267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2379817 w 17473085"/>
              <a:gd name="connsiteY4" fmla="*/ 43267 h 2459048"/>
              <a:gd name="connsiteX0" fmla="*/ 0 w 15093268"/>
              <a:gd name="connsiteY0" fmla="*/ 43267 h 2459048"/>
              <a:gd name="connsiteX1" fmla="*/ 15093268 w 15093268"/>
              <a:gd name="connsiteY1" fmla="*/ 0 h 2459048"/>
              <a:gd name="connsiteX2" fmla="*/ 15093268 w 15093268"/>
              <a:gd name="connsiteY2" fmla="*/ 2459048 h 2459048"/>
              <a:gd name="connsiteX3" fmla="*/ 110349 w 15093268"/>
              <a:gd name="connsiteY3" fmla="*/ 1326103 h 2459048"/>
              <a:gd name="connsiteX4" fmla="*/ 0 w 15093268"/>
              <a:gd name="connsiteY4" fmla="*/ 43267 h 2459048"/>
              <a:gd name="connsiteX0" fmla="*/ 0 w 15093268"/>
              <a:gd name="connsiteY0" fmla="*/ 43267 h 1326103"/>
              <a:gd name="connsiteX1" fmla="*/ 15093268 w 15093268"/>
              <a:gd name="connsiteY1" fmla="*/ 0 h 1326103"/>
              <a:gd name="connsiteX2" fmla="*/ 12387589 w 15093268"/>
              <a:gd name="connsiteY2" fmla="*/ 142826 h 1326103"/>
              <a:gd name="connsiteX3" fmla="*/ 110349 w 15093268"/>
              <a:gd name="connsiteY3" fmla="*/ 1326103 h 1326103"/>
              <a:gd name="connsiteX4" fmla="*/ 0 w 15093268"/>
              <a:gd name="connsiteY4" fmla="*/ 43267 h 1326103"/>
              <a:gd name="connsiteX0" fmla="*/ 0 w 12402135"/>
              <a:gd name="connsiteY0" fmla="*/ 0 h 1282836"/>
              <a:gd name="connsiteX1" fmla="*/ 12402135 w 12402135"/>
              <a:gd name="connsiteY1" fmla="*/ 15005 h 1282836"/>
              <a:gd name="connsiteX2" fmla="*/ 12387589 w 12402135"/>
              <a:gd name="connsiteY2" fmla="*/ 99559 h 1282836"/>
              <a:gd name="connsiteX3" fmla="*/ 110349 w 12402135"/>
              <a:gd name="connsiteY3" fmla="*/ 1282836 h 1282836"/>
              <a:gd name="connsiteX4" fmla="*/ 0 w 12402135"/>
              <a:gd name="connsiteY4" fmla="*/ 0 h 1282836"/>
              <a:gd name="connsiteX0" fmla="*/ 0 w 12402135"/>
              <a:gd name="connsiteY0" fmla="*/ 0 h 1119859"/>
              <a:gd name="connsiteX1" fmla="*/ 12402135 w 12402135"/>
              <a:gd name="connsiteY1" fmla="*/ 15005 h 1119859"/>
              <a:gd name="connsiteX2" fmla="*/ 12387589 w 12402135"/>
              <a:gd name="connsiteY2" fmla="*/ 99559 h 1119859"/>
              <a:gd name="connsiteX3" fmla="*/ 139071 w 12402135"/>
              <a:gd name="connsiteY3" fmla="*/ 1119859 h 1119859"/>
              <a:gd name="connsiteX4" fmla="*/ 0 w 12402135"/>
              <a:gd name="connsiteY4" fmla="*/ 0 h 1119859"/>
              <a:gd name="connsiteX0" fmla="*/ 0 w 12342121"/>
              <a:gd name="connsiteY0" fmla="*/ 0 h 1108535"/>
              <a:gd name="connsiteX1" fmla="*/ 12342121 w 12342121"/>
              <a:gd name="connsiteY1" fmla="*/ 3681 h 1108535"/>
              <a:gd name="connsiteX2" fmla="*/ 12327575 w 12342121"/>
              <a:gd name="connsiteY2" fmla="*/ 88235 h 1108535"/>
              <a:gd name="connsiteX3" fmla="*/ 79057 w 12342121"/>
              <a:gd name="connsiteY3" fmla="*/ 1108535 h 1108535"/>
              <a:gd name="connsiteX4" fmla="*/ 0 w 12342121"/>
              <a:gd name="connsiteY4" fmla="*/ 0 h 1108535"/>
              <a:gd name="connsiteX0" fmla="*/ 0 w 12342121"/>
              <a:gd name="connsiteY0" fmla="*/ 0 h 1106227"/>
              <a:gd name="connsiteX1" fmla="*/ 12342121 w 12342121"/>
              <a:gd name="connsiteY1" fmla="*/ 3681 h 1106227"/>
              <a:gd name="connsiteX2" fmla="*/ 12327575 w 12342121"/>
              <a:gd name="connsiteY2" fmla="*/ 88235 h 1106227"/>
              <a:gd name="connsiteX3" fmla="*/ 104118 w 12342121"/>
              <a:gd name="connsiteY3" fmla="*/ 1106227 h 1106227"/>
              <a:gd name="connsiteX4" fmla="*/ 0 w 12342121"/>
              <a:gd name="connsiteY4" fmla="*/ 0 h 1106227"/>
              <a:gd name="connsiteX0" fmla="*/ 0 w 12339054"/>
              <a:gd name="connsiteY0" fmla="*/ 29631 h 1135858"/>
              <a:gd name="connsiteX1" fmla="*/ 12339054 w 12339054"/>
              <a:gd name="connsiteY1" fmla="*/ 0 h 1135858"/>
              <a:gd name="connsiteX2" fmla="*/ 12327575 w 12339054"/>
              <a:gd name="connsiteY2" fmla="*/ 117866 h 1135858"/>
              <a:gd name="connsiteX3" fmla="*/ 104118 w 12339054"/>
              <a:gd name="connsiteY3" fmla="*/ 1135858 h 1135858"/>
              <a:gd name="connsiteX4" fmla="*/ 0 w 12339054"/>
              <a:gd name="connsiteY4" fmla="*/ 29631 h 1135858"/>
              <a:gd name="connsiteX0" fmla="*/ 0 w 12339054"/>
              <a:gd name="connsiteY0" fmla="*/ 29631 h 1135858"/>
              <a:gd name="connsiteX1" fmla="*/ 12339054 w 12339054"/>
              <a:gd name="connsiteY1" fmla="*/ 0 h 1135858"/>
              <a:gd name="connsiteX2" fmla="*/ 12330641 w 12339054"/>
              <a:gd name="connsiteY2" fmla="*/ 151179 h 1135858"/>
              <a:gd name="connsiteX3" fmla="*/ 104118 w 12339054"/>
              <a:gd name="connsiteY3" fmla="*/ 1135858 h 1135858"/>
              <a:gd name="connsiteX4" fmla="*/ 0 w 12339054"/>
              <a:gd name="connsiteY4" fmla="*/ 29631 h 1135858"/>
              <a:gd name="connsiteX0" fmla="*/ 0 w 12339054"/>
              <a:gd name="connsiteY0" fmla="*/ 29631 h 1103567"/>
              <a:gd name="connsiteX1" fmla="*/ 12339054 w 12339054"/>
              <a:gd name="connsiteY1" fmla="*/ 0 h 1103567"/>
              <a:gd name="connsiteX2" fmla="*/ 12330641 w 12339054"/>
              <a:gd name="connsiteY2" fmla="*/ 151179 h 1103567"/>
              <a:gd name="connsiteX3" fmla="*/ 89947 w 12339054"/>
              <a:gd name="connsiteY3" fmla="*/ 1103567 h 1103567"/>
              <a:gd name="connsiteX4" fmla="*/ 0 w 12339054"/>
              <a:gd name="connsiteY4" fmla="*/ 29631 h 1103567"/>
              <a:gd name="connsiteX0" fmla="*/ 0 w 12336725"/>
              <a:gd name="connsiteY0" fmla="*/ 54924 h 1128860"/>
              <a:gd name="connsiteX1" fmla="*/ 12336725 w 12336725"/>
              <a:gd name="connsiteY1" fmla="*/ 0 h 1128860"/>
              <a:gd name="connsiteX2" fmla="*/ 12330641 w 12336725"/>
              <a:gd name="connsiteY2" fmla="*/ 176472 h 1128860"/>
              <a:gd name="connsiteX3" fmla="*/ 89947 w 12336725"/>
              <a:gd name="connsiteY3" fmla="*/ 1128860 h 1128860"/>
              <a:gd name="connsiteX4" fmla="*/ 0 w 12336725"/>
              <a:gd name="connsiteY4" fmla="*/ 54924 h 1128860"/>
              <a:gd name="connsiteX0" fmla="*/ 0 w 12338048"/>
              <a:gd name="connsiteY0" fmla="*/ 54924 h 1128860"/>
              <a:gd name="connsiteX1" fmla="*/ 12336725 w 12338048"/>
              <a:gd name="connsiteY1" fmla="*/ 0 h 1128860"/>
              <a:gd name="connsiteX2" fmla="*/ 12338048 w 12338048"/>
              <a:gd name="connsiteY2" fmla="*/ 118398 h 1128860"/>
              <a:gd name="connsiteX3" fmla="*/ 89947 w 12338048"/>
              <a:gd name="connsiteY3" fmla="*/ 1128860 h 1128860"/>
              <a:gd name="connsiteX4" fmla="*/ 0 w 12338048"/>
              <a:gd name="connsiteY4" fmla="*/ 54924 h 1128860"/>
              <a:gd name="connsiteX0" fmla="*/ 0 w 12338048"/>
              <a:gd name="connsiteY0" fmla="*/ 54924 h 1102403"/>
              <a:gd name="connsiteX1" fmla="*/ 12336725 w 12338048"/>
              <a:gd name="connsiteY1" fmla="*/ 0 h 1102403"/>
              <a:gd name="connsiteX2" fmla="*/ 12338048 w 12338048"/>
              <a:gd name="connsiteY2" fmla="*/ 118398 h 1102403"/>
              <a:gd name="connsiteX3" fmla="*/ 100265 w 12338048"/>
              <a:gd name="connsiteY3" fmla="*/ 1102403 h 1102403"/>
              <a:gd name="connsiteX4" fmla="*/ 0 w 12338048"/>
              <a:gd name="connsiteY4" fmla="*/ 54924 h 1102403"/>
              <a:gd name="connsiteX0" fmla="*/ 0 w 12338048"/>
              <a:gd name="connsiteY0" fmla="*/ 54924 h 1140342"/>
              <a:gd name="connsiteX1" fmla="*/ 12336725 w 12338048"/>
              <a:gd name="connsiteY1" fmla="*/ 0 h 1140342"/>
              <a:gd name="connsiteX2" fmla="*/ 12338048 w 12338048"/>
              <a:gd name="connsiteY2" fmla="*/ 118398 h 1140342"/>
              <a:gd name="connsiteX3" fmla="*/ 103758 w 12338048"/>
              <a:gd name="connsiteY3" fmla="*/ 1140342 h 1140342"/>
              <a:gd name="connsiteX4" fmla="*/ 0 w 12338048"/>
              <a:gd name="connsiteY4" fmla="*/ 54924 h 1140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38048" h="1140342">
                <a:moveTo>
                  <a:pt x="0" y="54924"/>
                </a:moveTo>
                <a:lnTo>
                  <a:pt x="12336725" y="0"/>
                </a:lnTo>
                <a:lnTo>
                  <a:pt x="12338048" y="118398"/>
                </a:lnTo>
                <a:lnTo>
                  <a:pt x="103758" y="1140342"/>
                </a:lnTo>
                <a:lnTo>
                  <a:pt x="0" y="54924"/>
                </a:lnTo>
                <a:close/>
              </a:path>
            </a:pathLst>
          </a:custGeom>
          <a:solidFill>
            <a:srgbClr val="74B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920E2B90-27F5-41A8-813D-E2F7C8E8B4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799" y="6451600"/>
            <a:ext cx="6178141" cy="304843"/>
          </a:xfrm>
          <a:prstGeom prst="rect">
            <a:avLst/>
          </a:prstGeom>
        </p:spPr>
      </p:pic>
      <p:pic>
        <p:nvPicPr>
          <p:cNvPr id="3" name="Picture 2" descr="Text&#10;&#10;Description automatically generated">
            <a:extLst>
              <a:ext uri="{FF2B5EF4-FFF2-40B4-BE49-F238E27FC236}">
                <a16:creationId xmlns:a16="http://schemas.microsoft.com/office/drawing/2014/main" id="{8E2F54E2-AB26-4860-B4F9-9BBDBF5FA5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5869" y="91870"/>
            <a:ext cx="2651579" cy="1354279"/>
          </a:xfrm>
          <a:prstGeom prst="rect">
            <a:avLst/>
          </a:prstGeom>
        </p:spPr>
      </p:pic>
      <p:sp>
        <p:nvSpPr>
          <p:cNvPr id="2" name="Title 1">
            <a:extLst>
              <a:ext uri="{FF2B5EF4-FFF2-40B4-BE49-F238E27FC236}">
                <a16:creationId xmlns:a16="http://schemas.microsoft.com/office/drawing/2014/main" id="{F5619353-145D-48CA-9C5A-A176118BFAB5}"/>
              </a:ext>
            </a:extLst>
          </p:cNvPr>
          <p:cNvSpPr>
            <a:spLocks noGrp="1"/>
          </p:cNvSpPr>
          <p:nvPr>
            <p:ph type="title"/>
          </p:nvPr>
        </p:nvSpPr>
        <p:spPr>
          <a:xfrm>
            <a:off x="256058" y="106227"/>
            <a:ext cx="10515600" cy="1325563"/>
          </a:xfrm>
        </p:spPr>
        <p:txBody>
          <a:bodyPr/>
          <a:lstStyle/>
          <a:p>
            <a:r>
              <a:rPr lang="en-GB" dirty="0">
                <a:solidFill>
                  <a:srgbClr val="1D2649"/>
                </a:solidFill>
              </a:rPr>
              <a:t>Project Timeline- Framework</a:t>
            </a:r>
          </a:p>
        </p:txBody>
      </p:sp>
      <p:graphicFrame>
        <p:nvGraphicFramePr>
          <p:cNvPr id="6" name="Content Placeholder 5">
            <a:extLst>
              <a:ext uri="{FF2B5EF4-FFF2-40B4-BE49-F238E27FC236}">
                <a16:creationId xmlns:a16="http://schemas.microsoft.com/office/drawing/2014/main" id="{4B6C8F40-5423-48AC-809E-8A6C1C3B5FB6}"/>
              </a:ext>
            </a:extLst>
          </p:cNvPr>
          <p:cNvGraphicFramePr>
            <a:graphicFrameLocks noGrp="1"/>
          </p:cNvGraphicFramePr>
          <p:nvPr>
            <p:ph idx="1"/>
            <p:extLst>
              <p:ext uri="{D42A27DB-BD31-4B8C-83A1-F6EECF244321}">
                <p14:modId xmlns:p14="http://schemas.microsoft.com/office/powerpoint/2010/main" val="3417887479"/>
              </p:ext>
            </p:extLst>
          </p:nvPr>
        </p:nvGraphicFramePr>
        <p:xfrm>
          <a:off x="457200" y="1937230"/>
          <a:ext cx="10515600" cy="3627882"/>
        </p:xfrm>
        <a:graphic>
          <a:graphicData uri="http://schemas.openxmlformats.org/drawingml/2006/table">
            <a:tbl>
              <a:tblPr firstRow="1" bandRow="1">
                <a:tableStyleId>{5C22544A-7EE6-4342-B048-85BDC9FD1C3A}</a:tableStyleId>
              </a:tblPr>
              <a:tblGrid>
                <a:gridCol w="7104339">
                  <a:extLst>
                    <a:ext uri="{9D8B030D-6E8A-4147-A177-3AD203B41FA5}">
                      <a16:colId xmlns:a16="http://schemas.microsoft.com/office/drawing/2014/main" val="2509643771"/>
                    </a:ext>
                  </a:extLst>
                </a:gridCol>
                <a:gridCol w="3411261">
                  <a:extLst>
                    <a:ext uri="{9D8B030D-6E8A-4147-A177-3AD203B41FA5}">
                      <a16:colId xmlns:a16="http://schemas.microsoft.com/office/drawing/2014/main" val="2945217622"/>
                    </a:ext>
                  </a:extLst>
                </a:gridCol>
              </a:tblGrid>
              <a:tr h="0">
                <a:tc>
                  <a:txBody>
                    <a:bodyPr/>
                    <a:lstStyle/>
                    <a:p>
                      <a:pPr algn="ctr">
                        <a:lnSpc>
                          <a:spcPct val="107000"/>
                        </a:lnSpc>
                        <a:spcAft>
                          <a:spcPts val="800"/>
                        </a:spcAft>
                      </a:pPr>
                      <a:r>
                        <a:rPr lang="en-GB" sz="2000" kern="1200" dirty="0">
                          <a:effectLst/>
                        </a:rPr>
                        <a:t>Key Milestones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183859"/>
                    </a:solidFill>
                  </a:tcPr>
                </a:tc>
                <a:tc>
                  <a:txBody>
                    <a:bodyPr/>
                    <a:lstStyle/>
                    <a:p>
                      <a:pPr algn="ctr">
                        <a:lnSpc>
                          <a:spcPct val="107000"/>
                        </a:lnSpc>
                        <a:spcAft>
                          <a:spcPts val="800"/>
                        </a:spcAft>
                      </a:pPr>
                      <a:r>
                        <a:rPr lang="en-GB" sz="2000" kern="1200" dirty="0">
                          <a:effectLst/>
                        </a:rPr>
                        <a:t>Indicative Date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183859"/>
                    </a:solidFill>
                  </a:tcPr>
                </a:tc>
                <a:extLst>
                  <a:ext uri="{0D108BD9-81ED-4DB2-BD59-A6C34878D82A}">
                    <a16:rowId xmlns:a16="http://schemas.microsoft.com/office/drawing/2014/main" val="512027194"/>
                  </a:ext>
                </a:extLst>
              </a:tr>
              <a:tr h="370840">
                <a:tc>
                  <a:txBody>
                    <a:bodyPr/>
                    <a:lstStyle/>
                    <a:p>
                      <a:pPr algn="l">
                        <a:lnSpc>
                          <a:spcPct val="107000"/>
                        </a:lnSpc>
                        <a:spcAft>
                          <a:spcPts val="800"/>
                        </a:spcAft>
                      </a:pPr>
                      <a:r>
                        <a:rPr lang="en-GB" sz="2000" kern="1200" dirty="0">
                          <a:effectLst/>
                        </a:rPr>
                        <a:t>Undertake Market Engagement </a:t>
                      </a:r>
                      <a:r>
                        <a:rPr lang="en-GB" sz="2000" kern="1200" dirty="0" err="1">
                          <a:effectLst/>
                        </a:rPr>
                        <a:t>inc</a:t>
                      </a:r>
                      <a:r>
                        <a:rPr lang="en-GB" sz="2000" kern="1200" dirty="0">
                          <a:effectLst/>
                        </a:rPr>
                        <a:t> Issue PIN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7000"/>
                        </a:lnSpc>
                        <a:spcAft>
                          <a:spcPts val="800"/>
                        </a:spcAft>
                      </a:pPr>
                      <a:r>
                        <a:rPr lang="en-GB" sz="2000" dirty="0">
                          <a:effectLst/>
                        </a:rPr>
                        <a:t>Until 8</a:t>
                      </a:r>
                      <a:r>
                        <a:rPr lang="en-GB" sz="2000" baseline="30000" dirty="0">
                          <a:effectLst/>
                        </a:rPr>
                        <a:t>th</a:t>
                      </a:r>
                      <a:r>
                        <a:rPr lang="en-GB" sz="2000" dirty="0">
                          <a:effectLst/>
                        </a:rPr>
                        <a:t> August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6">
                        <a:lumMod val="20000"/>
                        <a:lumOff val="80000"/>
                      </a:schemeClr>
                    </a:solidFill>
                  </a:tcPr>
                </a:tc>
                <a:extLst>
                  <a:ext uri="{0D108BD9-81ED-4DB2-BD59-A6C34878D82A}">
                    <a16:rowId xmlns:a16="http://schemas.microsoft.com/office/drawing/2014/main" val="3403400511"/>
                  </a:ext>
                </a:extLst>
              </a:tr>
              <a:tr h="370840">
                <a:tc>
                  <a:txBody>
                    <a:bodyPr/>
                    <a:lstStyle/>
                    <a:p>
                      <a:pPr algn="l">
                        <a:lnSpc>
                          <a:spcPct val="107000"/>
                        </a:lnSpc>
                        <a:spcAft>
                          <a:spcPts val="800"/>
                        </a:spcAft>
                      </a:pPr>
                      <a:r>
                        <a:rPr lang="en-GB" sz="2000" kern="1200" dirty="0">
                          <a:effectLst/>
                        </a:rPr>
                        <a:t>Issue Contract Notice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7000"/>
                        </a:lnSpc>
                        <a:spcAft>
                          <a:spcPts val="800"/>
                        </a:spcAft>
                      </a:pPr>
                      <a:r>
                        <a:rPr lang="en-GB" sz="2000" dirty="0">
                          <a:effectLst/>
                        </a:rPr>
                        <a:t>02/12/2022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6">
                        <a:lumMod val="20000"/>
                        <a:lumOff val="80000"/>
                      </a:schemeClr>
                    </a:solidFill>
                  </a:tcPr>
                </a:tc>
                <a:extLst>
                  <a:ext uri="{0D108BD9-81ED-4DB2-BD59-A6C34878D82A}">
                    <a16:rowId xmlns:a16="http://schemas.microsoft.com/office/drawing/2014/main" val="3234644286"/>
                  </a:ext>
                </a:extLst>
              </a:tr>
              <a:tr h="370840">
                <a:tc>
                  <a:txBody>
                    <a:bodyPr/>
                    <a:lstStyle/>
                    <a:p>
                      <a:pPr algn="l">
                        <a:lnSpc>
                          <a:spcPct val="107000"/>
                        </a:lnSpc>
                        <a:spcAft>
                          <a:spcPts val="800"/>
                        </a:spcAft>
                      </a:pPr>
                      <a:r>
                        <a:rPr lang="en-GB" sz="2000" kern="1200" dirty="0">
                          <a:effectLst/>
                        </a:rPr>
                        <a:t>ITT Return Date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7000"/>
                        </a:lnSpc>
                        <a:spcAft>
                          <a:spcPts val="800"/>
                        </a:spcAft>
                      </a:pPr>
                      <a:r>
                        <a:rPr lang="en-GB" sz="2000" dirty="0">
                          <a:effectLst/>
                        </a:rPr>
                        <a:t> 18/01/2023</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6">
                        <a:lumMod val="20000"/>
                        <a:lumOff val="80000"/>
                      </a:schemeClr>
                    </a:solidFill>
                  </a:tcPr>
                </a:tc>
                <a:extLst>
                  <a:ext uri="{0D108BD9-81ED-4DB2-BD59-A6C34878D82A}">
                    <a16:rowId xmlns:a16="http://schemas.microsoft.com/office/drawing/2014/main" val="3781459911"/>
                  </a:ext>
                </a:extLst>
              </a:tr>
              <a:tr h="370840">
                <a:tc>
                  <a:txBody>
                    <a:bodyPr/>
                    <a:lstStyle/>
                    <a:p>
                      <a:pPr algn="l">
                        <a:lnSpc>
                          <a:spcPct val="107000"/>
                        </a:lnSpc>
                        <a:spcAft>
                          <a:spcPts val="800"/>
                        </a:spcAft>
                      </a:pPr>
                      <a:r>
                        <a:rPr lang="en-GB" sz="2000" kern="1200" dirty="0">
                          <a:effectLst/>
                        </a:rPr>
                        <a:t>ITT Evaluation and Consensus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7000"/>
                        </a:lnSpc>
                        <a:spcAft>
                          <a:spcPts val="800"/>
                        </a:spcAft>
                      </a:pPr>
                      <a:r>
                        <a:rPr lang="en-GB" sz="2000" dirty="0">
                          <a:effectLst/>
                        </a:rPr>
                        <a:t> until 28/03/2023</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6">
                        <a:lumMod val="20000"/>
                        <a:lumOff val="80000"/>
                      </a:schemeClr>
                    </a:solidFill>
                  </a:tcPr>
                </a:tc>
                <a:extLst>
                  <a:ext uri="{0D108BD9-81ED-4DB2-BD59-A6C34878D82A}">
                    <a16:rowId xmlns:a16="http://schemas.microsoft.com/office/drawing/2014/main" val="2880148940"/>
                  </a:ext>
                </a:extLst>
              </a:tr>
              <a:tr h="370840">
                <a:tc>
                  <a:txBody>
                    <a:bodyPr/>
                    <a:lstStyle/>
                    <a:p>
                      <a:pPr algn="l">
                        <a:lnSpc>
                          <a:spcPct val="107000"/>
                        </a:lnSpc>
                        <a:spcAft>
                          <a:spcPts val="800"/>
                        </a:spcAft>
                      </a:pPr>
                      <a:r>
                        <a:rPr lang="en-GB" sz="2000" kern="1200" dirty="0">
                          <a:effectLst/>
                        </a:rPr>
                        <a:t>Standstill Period</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7000"/>
                        </a:lnSpc>
                        <a:spcAft>
                          <a:spcPts val="800"/>
                        </a:spcAft>
                      </a:pPr>
                      <a:r>
                        <a:rPr lang="en-GB" sz="2000" dirty="0">
                          <a:effectLst/>
                        </a:rPr>
                        <a:t>28/03/2023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6">
                        <a:lumMod val="20000"/>
                        <a:lumOff val="80000"/>
                      </a:schemeClr>
                    </a:solidFill>
                  </a:tcPr>
                </a:tc>
                <a:extLst>
                  <a:ext uri="{0D108BD9-81ED-4DB2-BD59-A6C34878D82A}">
                    <a16:rowId xmlns:a16="http://schemas.microsoft.com/office/drawing/2014/main" val="3169460405"/>
                  </a:ext>
                </a:extLst>
              </a:tr>
              <a:tr h="370840">
                <a:tc>
                  <a:txBody>
                    <a:bodyPr/>
                    <a:lstStyle/>
                    <a:p>
                      <a:pPr algn="l">
                        <a:lnSpc>
                          <a:spcPct val="107000"/>
                        </a:lnSpc>
                        <a:spcAft>
                          <a:spcPts val="800"/>
                        </a:spcAft>
                      </a:pPr>
                      <a:r>
                        <a:rPr lang="en-GB" sz="2000" kern="1200" dirty="0">
                          <a:effectLst/>
                        </a:rPr>
                        <a:t>Award</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7000"/>
                        </a:lnSpc>
                        <a:spcAft>
                          <a:spcPts val="800"/>
                        </a:spcAft>
                      </a:pPr>
                      <a:r>
                        <a:rPr lang="en-GB" sz="2000" dirty="0">
                          <a:effectLst/>
                        </a:rPr>
                        <a:t> 07/04/2023</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6">
                        <a:lumMod val="20000"/>
                        <a:lumOff val="80000"/>
                      </a:schemeClr>
                    </a:solidFill>
                  </a:tcPr>
                </a:tc>
                <a:extLst>
                  <a:ext uri="{0D108BD9-81ED-4DB2-BD59-A6C34878D82A}">
                    <a16:rowId xmlns:a16="http://schemas.microsoft.com/office/drawing/2014/main" val="2610838386"/>
                  </a:ext>
                </a:extLst>
              </a:tr>
              <a:tr h="370840">
                <a:tc>
                  <a:txBody>
                    <a:bodyPr/>
                    <a:lstStyle/>
                    <a:p>
                      <a:pPr algn="l">
                        <a:lnSpc>
                          <a:spcPct val="107000"/>
                        </a:lnSpc>
                        <a:spcAft>
                          <a:spcPts val="800"/>
                        </a:spcAft>
                      </a:pPr>
                      <a:r>
                        <a:rPr lang="en-GB" sz="2000" kern="1200" dirty="0">
                          <a:effectLst/>
                        </a:rPr>
                        <a:t>Lead in Period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7000"/>
                        </a:lnSpc>
                        <a:spcAft>
                          <a:spcPts val="800"/>
                        </a:spcAft>
                      </a:pPr>
                      <a:r>
                        <a:rPr lang="en-GB" sz="2000" dirty="0">
                          <a:effectLst/>
                        </a:rPr>
                        <a:t> 07/04/2023-30/04/2023</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6">
                        <a:lumMod val="20000"/>
                        <a:lumOff val="80000"/>
                      </a:schemeClr>
                    </a:solidFill>
                  </a:tcPr>
                </a:tc>
                <a:extLst>
                  <a:ext uri="{0D108BD9-81ED-4DB2-BD59-A6C34878D82A}">
                    <a16:rowId xmlns:a16="http://schemas.microsoft.com/office/drawing/2014/main" val="176975813"/>
                  </a:ext>
                </a:extLst>
              </a:tr>
              <a:tr h="370840">
                <a:tc>
                  <a:txBody>
                    <a:bodyPr/>
                    <a:lstStyle/>
                    <a:p>
                      <a:pPr algn="l">
                        <a:lnSpc>
                          <a:spcPct val="107000"/>
                        </a:lnSpc>
                        <a:spcAft>
                          <a:spcPts val="800"/>
                        </a:spcAft>
                      </a:pPr>
                      <a:r>
                        <a:rPr lang="en-GB" sz="2000" kern="1200" dirty="0">
                          <a:effectLst/>
                        </a:rPr>
                        <a:t>Commencement of Framework Agreement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7000"/>
                        </a:lnSpc>
                        <a:spcAft>
                          <a:spcPts val="800"/>
                        </a:spcAft>
                      </a:pPr>
                      <a:r>
                        <a:rPr lang="en-GB" sz="2000" dirty="0">
                          <a:effectLst/>
                        </a:rPr>
                        <a:t> 01/05/2023</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6">
                        <a:lumMod val="20000"/>
                        <a:lumOff val="80000"/>
                      </a:schemeClr>
                    </a:solidFill>
                  </a:tcPr>
                </a:tc>
                <a:extLst>
                  <a:ext uri="{0D108BD9-81ED-4DB2-BD59-A6C34878D82A}">
                    <a16:rowId xmlns:a16="http://schemas.microsoft.com/office/drawing/2014/main" val="1464105706"/>
                  </a:ext>
                </a:extLst>
              </a:tr>
            </a:tbl>
          </a:graphicData>
        </a:graphic>
      </p:graphicFrame>
      <p:sp>
        <p:nvSpPr>
          <p:cNvPr id="7" name="TextBox 6">
            <a:extLst>
              <a:ext uri="{FF2B5EF4-FFF2-40B4-BE49-F238E27FC236}">
                <a16:creationId xmlns:a16="http://schemas.microsoft.com/office/drawing/2014/main" id="{E2940EBE-7A42-410E-BD85-CF79E7F9E08C}"/>
              </a:ext>
            </a:extLst>
          </p:cNvPr>
          <p:cNvSpPr txBox="1"/>
          <p:nvPr/>
        </p:nvSpPr>
        <p:spPr>
          <a:xfrm>
            <a:off x="350960" y="1374637"/>
            <a:ext cx="7047914" cy="377941"/>
          </a:xfrm>
          <a:prstGeom prst="rect">
            <a:avLst/>
          </a:prstGeom>
          <a:noFill/>
        </p:spPr>
        <p:txBody>
          <a:bodyPr wrap="square" rtlCol="0">
            <a:spAutoFit/>
          </a:bodyPr>
          <a:lstStyle/>
          <a:p>
            <a:r>
              <a:rPr lang="en-US" dirty="0"/>
              <a:t>T</a:t>
            </a:r>
            <a:r>
              <a:rPr lang="en-GB" dirty="0"/>
              <a:t>he below timetable is indicative, and dates are subject to change</a:t>
            </a:r>
          </a:p>
        </p:txBody>
      </p:sp>
    </p:spTree>
    <p:extLst>
      <p:ext uri="{BB962C8B-B14F-4D97-AF65-F5344CB8AC3E}">
        <p14:creationId xmlns:p14="http://schemas.microsoft.com/office/powerpoint/2010/main" val="269026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3121B8-0CA7-4AFC-BA4A-12DD686FD4DC}"/>
              </a:ext>
            </a:extLst>
          </p:cNvPr>
          <p:cNvSpPr/>
          <p:nvPr/>
        </p:nvSpPr>
        <p:spPr>
          <a:xfrm rot="315602">
            <a:off x="-139694" y="6282837"/>
            <a:ext cx="12338048" cy="1140342"/>
          </a:xfrm>
          <a:custGeom>
            <a:avLst/>
            <a:gdLst>
              <a:gd name="connsiteX0" fmla="*/ 0 w 17473085"/>
              <a:gd name="connsiteY0" fmla="*/ 0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0 w 17473085"/>
              <a:gd name="connsiteY4" fmla="*/ 0 h 2459048"/>
              <a:gd name="connsiteX0" fmla="*/ 2379817 w 17473085"/>
              <a:gd name="connsiteY0" fmla="*/ 43267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2379817 w 17473085"/>
              <a:gd name="connsiteY4" fmla="*/ 43267 h 2459048"/>
              <a:gd name="connsiteX0" fmla="*/ 0 w 15093268"/>
              <a:gd name="connsiteY0" fmla="*/ 43267 h 2459048"/>
              <a:gd name="connsiteX1" fmla="*/ 15093268 w 15093268"/>
              <a:gd name="connsiteY1" fmla="*/ 0 h 2459048"/>
              <a:gd name="connsiteX2" fmla="*/ 15093268 w 15093268"/>
              <a:gd name="connsiteY2" fmla="*/ 2459048 h 2459048"/>
              <a:gd name="connsiteX3" fmla="*/ 110349 w 15093268"/>
              <a:gd name="connsiteY3" fmla="*/ 1326103 h 2459048"/>
              <a:gd name="connsiteX4" fmla="*/ 0 w 15093268"/>
              <a:gd name="connsiteY4" fmla="*/ 43267 h 2459048"/>
              <a:gd name="connsiteX0" fmla="*/ 0 w 15093268"/>
              <a:gd name="connsiteY0" fmla="*/ 43267 h 1326103"/>
              <a:gd name="connsiteX1" fmla="*/ 15093268 w 15093268"/>
              <a:gd name="connsiteY1" fmla="*/ 0 h 1326103"/>
              <a:gd name="connsiteX2" fmla="*/ 12387589 w 15093268"/>
              <a:gd name="connsiteY2" fmla="*/ 142826 h 1326103"/>
              <a:gd name="connsiteX3" fmla="*/ 110349 w 15093268"/>
              <a:gd name="connsiteY3" fmla="*/ 1326103 h 1326103"/>
              <a:gd name="connsiteX4" fmla="*/ 0 w 15093268"/>
              <a:gd name="connsiteY4" fmla="*/ 43267 h 1326103"/>
              <a:gd name="connsiteX0" fmla="*/ 0 w 12402135"/>
              <a:gd name="connsiteY0" fmla="*/ 0 h 1282836"/>
              <a:gd name="connsiteX1" fmla="*/ 12402135 w 12402135"/>
              <a:gd name="connsiteY1" fmla="*/ 15005 h 1282836"/>
              <a:gd name="connsiteX2" fmla="*/ 12387589 w 12402135"/>
              <a:gd name="connsiteY2" fmla="*/ 99559 h 1282836"/>
              <a:gd name="connsiteX3" fmla="*/ 110349 w 12402135"/>
              <a:gd name="connsiteY3" fmla="*/ 1282836 h 1282836"/>
              <a:gd name="connsiteX4" fmla="*/ 0 w 12402135"/>
              <a:gd name="connsiteY4" fmla="*/ 0 h 1282836"/>
              <a:gd name="connsiteX0" fmla="*/ 0 w 12402135"/>
              <a:gd name="connsiteY0" fmla="*/ 0 h 1119859"/>
              <a:gd name="connsiteX1" fmla="*/ 12402135 w 12402135"/>
              <a:gd name="connsiteY1" fmla="*/ 15005 h 1119859"/>
              <a:gd name="connsiteX2" fmla="*/ 12387589 w 12402135"/>
              <a:gd name="connsiteY2" fmla="*/ 99559 h 1119859"/>
              <a:gd name="connsiteX3" fmla="*/ 139071 w 12402135"/>
              <a:gd name="connsiteY3" fmla="*/ 1119859 h 1119859"/>
              <a:gd name="connsiteX4" fmla="*/ 0 w 12402135"/>
              <a:gd name="connsiteY4" fmla="*/ 0 h 1119859"/>
              <a:gd name="connsiteX0" fmla="*/ 0 w 12342121"/>
              <a:gd name="connsiteY0" fmla="*/ 0 h 1108535"/>
              <a:gd name="connsiteX1" fmla="*/ 12342121 w 12342121"/>
              <a:gd name="connsiteY1" fmla="*/ 3681 h 1108535"/>
              <a:gd name="connsiteX2" fmla="*/ 12327575 w 12342121"/>
              <a:gd name="connsiteY2" fmla="*/ 88235 h 1108535"/>
              <a:gd name="connsiteX3" fmla="*/ 79057 w 12342121"/>
              <a:gd name="connsiteY3" fmla="*/ 1108535 h 1108535"/>
              <a:gd name="connsiteX4" fmla="*/ 0 w 12342121"/>
              <a:gd name="connsiteY4" fmla="*/ 0 h 1108535"/>
              <a:gd name="connsiteX0" fmla="*/ 0 w 12342121"/>
              <a:gd name="connsiteY0" fmla="*/ 0 h 1106227"/>
              <a:gd name="connsiteX1" fmla="*/ 12342121 w 12342121"/>
              <a:gd name="connsiteY1" fmla="*/ 3681 h 1106227"/>
              <a:gd name="connsiteX2" fmla="*/ 12327575 w 12342121"/>
              <a:gd name="connsiteY2" fmla="*/ 88235 h 1106227"/>
              <a:gd name="connsiteX3" fmla="*/ 104118 w 12342121"/>
              <a:gd name="connsiteY3" fmla="*/ 1106227 h 1106227"/>
              <a:gd name="connsiteX4" fmla="*/ 0 w 12342121"/>
              <a:gd name="connsiteY4" fmla="*/ 0 h 1106227"/>
              <a:gd name="connsiteX0" fmla="*/ 0 w 12339054"/>
              <a:gd name="connsiteY0" fmla="*/ 29631 h 1135858"/>
              <a:gd name="connsiteX1" fmla="*/ 12339054 w 12339054"/>
              <a:gd name="connsiteY1" fmla="*/ 0 h 1135858"/>
              <a:gd name="connsiteX2" fmla="*/ 12327575 w 12339054"/>
              <a:gd name="connsiteY2" fmla="*/ 117866 h 1135858"/>
              <a:gd name="connsiteX3" fmla="*/ 104118 w 12339054"/>
              <a:gd name="connsiteY3" fmla="*/ 1135858 h 1135858"/>
              <a:gd name="connsiteX4" fmla="*/ 0 w 12339054"/>
              <a:gd name="connsiteY4" fmla="*/ 29631 h 1135858"/>
              <a:gd name="connsiteX0" fmla="*/ 0 w 12339054"/>
              <a:gd name="connsiteY0" fmla="*/ 29631 h 1135858"/>
              <a:gd name="connsiteX1" fmla="*/ 12339054 w 12339054"/>
              <a:gd name="connsiteY1" fmla="*/ 0 h 1135858"/>
              <a:gd name="connsiteX2" fmla="*/ 12330641 w 12339054"/>
              <a:gd name="connsiteY2" fmla="*/ 151179 h 1135858"/>
              <a:gd name="connsiteX3" fmla="*/ 104118 w 12339054"/>
              <a:gd name="connsiteY3" fmla="*/ 1135858 h 1135858"/>
              <a:gd name="connsiteX4" fmla="*/ 0 w 12339054"/>
              <a:gd name="connsiteY4" fmla="*/ 29631 h 1135858"/>
              <a:gd name="connsiteX0" fmla="*/ 0 w 12339054"/>
              <a:gd name="connsiteY0" fmla="*/ 29631 h 1103567"/>
              <a:gd name="connsiteX1" fmla="*/ 12339054 w 12339054"/>
              <a:gd name="connsiteY1" fmla="*/ 0 h 1103567"/>
              <a:gd name="connsiteX2" fmla="*/ 12330641 w 12339054"/>
              <a:gd name="connsiteY2" fmla="*/ 151179 h 1103567"/>
              <a:gd name="connsiteX3" fmla="*/ 89947 w 12339054"/>
              <a:gd name="connsiteY3" fmla="*/ 1103567 h 1103567"/>
              <a:gd name="connsiteX4" fmla="*/ 0 w 12339054"/>
              <a:gd name="connsiteY4" fmla="*/ 29631 h 1103567"/>
              <a:gd name="connsiteX0" fmla="*/ 0 w 12336725"/>
              <a:gd name="connsiteY0" fmla="*/ 54924 h 1128860"/>
              <a:gd name="connsiteX1" fmla="*/ 12336725 w 12336725"/>
              <a:gd name="connsiteY1" fmla="*/ 0 h 1128860"/>
              <a:gd name="connsiteX2" fmla="*/ 12330641 w 12336725"/>
              <a:gd name="connsiteY2" fmla="*/ 176472 h 1128860"/>
              <a:gd name="connsiteX3" fmla="*/ 89947 w 12336725"/>
              <a:gd name="connsiteY3" fmla="*/ 1128860 h 1128860"/>
              <a:gd name="connsiteX4" fmla="*/ 0 w 12336725"/>
              <a:gd name="connsiteY4" fmla="*/ 54924 h 1128860"/>
              <a:gd name="connsiteX0" fmla="*/ 0 w 12338048"/>
              <a:gd name="connsiteY0" fmla="*/ 54924 h 1128860"/>
              <a:gd name="connsiteX1" fmla="*/ 12336725 w 12338048"/>
              <a:gd name="connsiteY1" fmla="*/ 0 h 1128860"/>
              <a:gd name="connsiteX2" fmla="*/ 12338048 w 12338048"/>
              <a:gd name="connsiteY2" fmla="*/ 118398 h 1128860"/>
              <a:gd name="connsiteX3" fmla="*/ 89947 w 12338048"/>
              <a:gd name="connsiteY3" fmla="*/ 1128860 h 1128860"/>
              <a:gd name="connsiteX4" fmla="*/ 0 w 12338048"/>
              <a:gd name="connsiteY4" fmla="*/ 54924 h 1128860"/>
              <a:gd name="connsiteX0" fmla="*/ 0 w 12338048"/>
              <a:gd name="connsiteY0" fmla="*/ 54924 h 1102403"/>
              <a:gd name="connsiteX1" fmla="*/ 12336725 w 12338048"/>
              <a:gd name="connsiteY1" fmla="*/ 0 h 1102403"/>
              <a:gd name="connsiteX2" fmla="*/ 12338048 w 12338048"/>
              <a:gd name="connsiteY2" fmla="*/ 118398 h 1102403"/>
              <a:gd name="connsiteX3" fmla="*/ 100265 w 12338048"/>
              <a:gd name="connsiteY3" fmla="*/ 1102403 h 1102403"/>
              <a:gd name="connsiteX4" fmla="*/ 0 w 12338048"/>
              <a:gd name="connsiteY4" fmla="*/ 54924 h 1102403"/>
              <a:gd name="connsiteX0" fmla="*/ 0 w 12338048"/>
              <a:gd name="connsiteY0" fmla="*/ 54924 h 1140342"/>
              <a:gd name="connsiteX1" fmla="*/ 12336725 w 12338048"/>
              <a:gd name="connsiteY1" fmla="*/ 0 h 1140342"/>
              <a:gd name="connsiteX2" fmla="*/ 12338048 w 12338048"/>
              <a:gd name="connsiteY2" fmla="*/ 118398 h 1140342"/>
              <a:gd name="connsiteX3" fmla="*/ 103758 w 12338048"/>
              <a:gd name="connsiteY3" fmla="*/ 1140342 h 1140342"/>
              <a:gd name="connsiteX4" fmla="*/ 0 w 12338048"/>
              <a:gd name="connsiteY4" fmla="*/ 54924 h 1140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38048" h="1140342">
                <a:moveTo>
                  <a:pt x="0" y="54924"/>
                </a:moveTo>
                <a:lnTo>
                  <a:pt x="12336725" y="0"/>
                </a:lnTo>
                <a:lnTo>
                  <a:pt x="12338048" y="118398"/>
                </a:lnTo>
                <a:lnTo>
                  <a:pt x="103758" y="1140342"/>
                </a:lnTo>
                <a:lnTo>
                  <a:pt x="0" y="54924"/>
                </a:lnTo>
                <a:close/>
              </a:path>
            </a:pathLst>
          </a:custGeom>
          <a:solidFill>
            <a:srgbClr val="74B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920E2B90-27F5-41A8-813D-E2F7C8E8B4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799" y="6451600"/>
            <a:ext cx="6178141" cy="304843"/>
          </a:xfrm>
          <a:prstGeom prst="rect">
            <a:avLst/>
          </a:prstGeom>
        </p:spPr>
      </p:pic>
      <p:pic>
        <p:nvPicPr>
          <p:cNvPr id="3" name="Picture 2" descr="Text&#10;&#10;Description automatically generated">
            <a:extLst>
              <a:ext uri="{FF2B5EF4-FFF2-40B4-BE49-F238E27FC236}">
                <a16:creationId xmlns:a16="http://schemas.microsoft.com/office/drawing/2014/main" id="{8E2F54E2-AB26-4860-B4F9-9BBDBF5FA5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5869" y="91870"/>
            <a:ext cx="2651579" cy="1354279"/>
          </a:xfrm>
          <a:prstGeom prst="rect">
            <a:avLst/>
          </a:prstGeom>
        </p:spPr>
      </p:pic>
      <p:sp>
        <p:nvSpPr>
          <p:cNvPr id="6" name="Title 5">
            <a:extLst>
              <a:ext uri="{FF2B5EF4-FFF2-40B4-BE49-F238E27FC236}">
                <a16:creationId xmlns:a16="http://schemas.microsoft.com/office/drawing/2014/main" id="{9BC7371D-D1B6-40E7-AFBF-3443C48D0CA8}"/>
              </a:ext>
            </a:extLst>
          </p:cNvPr>
          <p:cNvSpPr>
            <a:spLocks noGrp="1"/>
          </p:cNvSpPr>
          <p:nvPr>
            <p:ph type="title"/>
          </p:nvPr>
        </p:nvSpPr>
        <p:spPr>
          <a:xfrm>
            <a:off x="838200" y="3114240"/>
            <a:ext cx="10515600" cy="1325563"/>
          </a:xfrm>
        </p:spPr>
        <p:txBody>
          <a:bodyPr>
            <a:normAutofit fontScale="90000"/>
          </a:bodyPr>
          <a:lstStyle/>
          <a:p>
            <a:pPr algn="ctr"/>
            <a:r>
              <a:rPr lang="en-GB" sz="7300" dirty="0">
                <a:solidFill>
                  <a:srgbClr val="183859"/>
                </a:solidFill>
                <a:latin typeface="+mn-lt"/>
              </a:rPr>
              <a:t>Thank you</a:t>
            </a:r>
            <a:br>
              <a:rPr lang="en-GB" dirty="0">
                <a:latin typeface="+mn-lt"/>
              </a:rPr>
            </a:br>
            <a:br>
              <a:rPr lang="en-GB" dirty="0">
                <a:latin typeface="+mn-lt"/>
              </a:rPr>
            </a:br>
            <a:r>
              <a:rPr lang="en-GB" sz="2000" dirty="0">
                <a:latin typeface="+mn-lt"/>
              </a:rPr>
              <a:t>Please complete the accompanying engagement survey which you can find at the following link:</a:t>
            </a:r>
            <a:br>
              <a:rPr lang="en-GB" sz="2000" dirty="0">
                <a:latin typeface="+mn-lt"/>
              </a:rPr>
            </a:br>
            <a:br>
              <a:rPr lang="en-GB" sz="2000" dirty="0">
                <a:latin typeface="+mn-lt"/>
              </a:rPr>
            </a:br>
            <a:r>
              <a:rPr lang="en-GB" sz="2000" dirty="0">
                <a:latin typeface="+mn-lt"/>
              </a:rPr>
              <a:t>https://enp.onlinesurveys.ac.uk/furniture-ffe3158-market-engagement-great-britain</a:t>
            </a:r>
            <a:br>
              <a:rPr lang="en-GB" sz="2000" dirty="0">
                <a:highlight>
                  <a:srgbClr val="FFFF00"/>
                </a:highlight>
                <a:latin typeface="+mn-lt"/>
              </a:rPr>
            </a:br>
            <a:br>
              <a:rPr lang="en-GB" sz="2000" dirty="0">
                <a:solidFill>
                  <a:srgbClr val="FF0000"/>
                </a:solidFill>
                <a:latin typeface="+mn-lt"/>
              </a:rPr>
            </a:br>
            <a:endParaRPr lang="en-GB" dirty="0">
              <a:latin typeface="+mn-lt"/>
            </a:endParaRPr>
          </a:p>
        </p:txBody>
      </p:sp>
    </p:spTree>
    <p:extLst>
      <p:ext uri="{BB962C8B-B14F-4D97-AF65-F5344CB8AC3E}">
        <p14:creationId xmlns:p14="http://schemas.microsoft.com/office/powerpoint/2010/main" val="2589938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3121B8-0CA7-4AFC-BA4A-12DD686FD4DC}"/>
              </a:ext>
            </a:extLst>
          </p:cNvPr>
          <p:cNvSpPr/>
          <p:nvPr/>
        </p:nvSpPr>
        <p:spPr>
          <a:xfrm rot="315602">
            <a:off x="-139694" y="6282837"/>
            <a:ext cx="12338048" cy="1140342"/>
          </a:xfrm>
          <a:custGeom>
            <a:avLst/>
            <a:gdLst>
              <a:gd name="connsiteX0" fmla="*/ 0 w 17473085"/>
              <a:gd name="connsiteY0" fmla="*/ 0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0 w 17473085"/>
              <a:gd name="connsiteY4" fmla="*/ 0 h 2459048"/>
              <a:gd name="connsiteX0" fmla="*/ 2379817 w 17473085"/>
              <a:gd name="connsiteY0" fmla="*/ 43267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2379817 w 17473085"/>
              <a:gd name="connsiteY4" fmla="*/ 43267 h 2459048"/>
              <a:gd name="connsiteX0" fmla="*/ 0 w 15093268"/>
              <a:gd name="connsiteY0" fmla="*/ 43267 h 2459048"/>
              <a:gd name="connsiteX1" fmla="*/ 15093268 w 15093268"/>
              <a:gd name="connsiteY1" fmla="*/ 0 h 2459048"/>
              <a:gd name="connsiteX2" fmla="*/ 15093268 w 15093268"/>
              <a:gd name="connsiteY2" fmla="*/ 2459048 h 2459048"/>
              <a:gd name="connsiteX3" fmla="*/ 110349 w 15093268"/>
              <a:gd name="connsiteY3" fmla="*/ 1326103 h 2459048"/>
              <a:gd name="connsiteX4" fmla="*/ 0 w 15093268"/>
              <a:gd name="connsiteY4" fmla="*/ 43267 h 2459048"/>
              <a:gd name="connsiteX0" fmla="*/ 0 w 15093268"/>
              <a:gd name="connsiteY0" fmla="*/ 43267 h 1326103"/>
              <a:gd name="connsiteX1" fmla="*/ 15093268 w 15093268"/>
              <a:gd name="connsiteY1" fmla="*/ 0 h 1326103"/>
              <a:gd name="connsiteX2" fmla="*/ 12387589 w 15093268"/>
              <a:gd name="connsiteY2" fmla="*/ 142826 h 1326103"/>
              <a:gd name="connsiteX3" fmla="*/ 110349 w 15093268"/>
              <a:gd name="connsiteY3" fmla="*/ 1326103 h 1326103"/>
              <a:gd name="connsiteX4" fmla="*/ 0 w 15093268"/>
              <a:gd name="connsiteY4" fmla="*/ 43267 h 1326103"/>
              <a:gd name="connsiteX0" fmla="*/ 0 w 12402135"/>
              <a:gd name="connsiteY0" fmla="*/ 0 h 1282836"/>
              <a:gd name="connsiteX1" fmla="*/ 12402135 w 12402135"/>
              <a:gd name="connsiteY1" fmla="*/ 15005 h 1282836"/>
              <a:gd name="connsiteX2" fmla="*/ 12387589 w 12402135"/>
              <a:gd name="connsiteY2" fmla="*/ 99559 h 1282836"/>
              <a:gd name="connsiteX3" fmla="*/ 110349 w 12402135"/>
              <a:gd name="connsiteY3" fmla="*/ 1282836 h 1282836"/>
              <a:gd name="connsiteX4" fmla="*/ 0 w 12402135"/>
              <a:gd name="connsiteY4" fmla="*/ 0 h 1282836"/>
              <a:gd name="connsiteX0" fmla="*/ 0 w 12402135"/>
              <a:gd name="connsiteY0" fmla="*/ 0 h 1119859"/>
              <a:gd name="connsiteX1" fmla="*/ 12402135 w 12402135"/>
              <a:gd name="connsiteY1" fmla="*/ 15005 h 1119859"/>
              <a:gd name="connsiteX2" fmla="*/ 12387589 w 12402135"/>
              <a:gd name="connsiteY2" fmla="*/ 99559 h 1119859"/>
              <a:gd name="connsiteX3" fmla="*/ 139071 w 12402135"/>
              <a:gd name="connsiteY3" fmla="*/ 1119859 h 1119859"/>
              <a:gd name="connsiteX4" fmla="*/ 0 w 12402135"/>
              <a:gd name="connsiteY4" fmla="*/ 0 h 1119859"/>
              <a:gd name="connsiteX0" fmla="*/ 0 w 12342121"/>
              <a:gd name="connsiteY0" fmla="*/ 0 h 1108535"/>
              <a:gd name="connsiteX1" fmla="*/ 12342121 w 12342121"/>
              <a:gd name="connsiteY1" fmla="*/ 3681 h 1108535"/>
              <a:gd name="connsiteX2" fmla="*/ 12327575 w 12342121"/>
              <a:gd name="connsiteY2" fmla="*/ 88235 h 1108535"/>
              <a:gd name="connsiteX3" fmla="*/ 79057 w 12342121"/>
              <a:gd name="connsiteY3" fmla="*/ 1108535 h 1108535"/>
              <a:gd name="connsiteX4" fmla="*/ 0 w 12342121"/>
              <a:gd name="connsiteY4" fmla="*/ 0 h 1108535"/>
              <a:gd name="connsiteX0" fmla="*/ 0 w 12342121"/>
              <a:gd name="connsiteY0" fmla="*/ 0 h 1106227"/>
              <a:gd name="connsiteX1" fmla="*/ 12342121 w 12342121"/>
              <a:gd name="connsiteY1" fmla="*/ 3681 h 1106227"/>
              <a:gd name="connsiteX2" fmla="*/ 12327575 w 12342121"/>
              <a:gd name="connsiteY2" fmla="*/ 88235 h 1106227"/>
              <a:gd name="connsiteX3" fmla="*/ 104118 w 12342121"/>
              <a:gd name="connsiteY3" fmla="*/ 1106227 h 1106227"/>
              <a:gd name="connsiteX4" fmla="*/ 0 w 12342121"/>
              <a:gd name="connsiteY4" fmla="*/ 0 h 1106227"/>
              <a:gd name="connsiteX0" fmla="*/ 0 w 12339054"/>
              <a:gd name="connsiteY0" fmla="*/ 29631 h 1135858"/>
              <a:gd name="connsiteX1" fmla="*/ 12339054 w 12339054"/>
              <a:gd name="connsiteY1" fmla="*/ 0 h 1135858"/>
              <a:gd name="connsiteX2" fmla="*/ 12327575 w 12339054"/>
              <a:gd name="connsiteY2" fmla="*/ 117866 h 1135858"/>
              <a:gd name="connsiteX3" fmla="*/ 104118 w 12339054"/>
              <a:gd name="connsiteY3" fmla="*/ 1135858 h 1135858"/>
              <a:gd name="connsiteX4" fmla="*/ 0 w 12339054"/>
              <a:gd name="connsiteY4" fmla="*/ 29631 h 1135858"/>
              <a:gd name="connsiteX0" fmla="*/ 0 w 12339054"/>
              <a:gd name="connsiteY0" fmla="*/ 29631 h 1135858"/>
              <a:gd name="connsiteX1" fmla="*/ 12339054 w 12339054"/>
              <a:gd name="connsiteY1" fmla="*/ 0 h 1135858"/>
              <a:gd name="connsiteX2" fmla="*/ 12330641 w 12339054"/>
              <a:gd name="connsiteY2" fmla="*/ 151179 h 1135858"/>
              <a:gd name="connsiteX3" fmla="*/ 104118 w 12339054"/>
              <a:gd name="connsiteY3" fmla="*/ 1135858 h 1135858"/>
              <a:gd name="connsiteX4" fmla="*/ 0 w 12339054"/>
              <a:gd name="connsiteY4" fmla="*/ 29631 h 1135858"/>
              <a:gd name="connsiteX0" fmla="*/ 0 w 12339054"/>
              <a:gd name="connsiteY0" fmla="*/ 29631 h 1103567"/>
              <a:gd name="connsiteX1" fmla="*/ 12339054 w 12339054"/>
              <a:gd name="connsiteY1" fmla="*/ 0 h 1103567"/>
              <a:gd name="connsiteX2" fmla="*/ 12330641 w 12339054"/>
              <a:gd name="connsiteY2" fmla="*/ 151179 h 1103567"/>
              <a:gd name="connsiteX3" fmla="*/ 89947 w 12339054"/>
              <a:gd name="connsiteY3" fmla="*/ 1103567 h 1103567"/>
              <a:gd name="connsiteX4" fmla="*/ 0 w 12339054"/>
              <a:gd name="connsiteY4" fmla="*/ 29631 h 1103567"/>
              <a:gd name="connsiteX0" fmla="*/ 0 w 12336725"/>
              <a:gd name="connsiteY0" fmla="*/ 54924 h 1128860"/>
              <a:gd name="connsiteX1" fmla="*/ 12336725 w 12336725"/>
              <a:gd name="connsiteY1" fmla="*/ 0 h 1128860"/>
              <a:gd name="connsiteX2" fmla="*/ 12330641 w 12336725"/>
              <a:gd name="connsiteY2" fmla="*/ 176472 h 1128860"/>
              <a:gd name="connsiteX3" fmla="*/ 89947 w 12336725"/>
              <a:gd name="connsiteY3" fmla="*/ 1128860 h 1128860"/>
              <a:gd name="connsiteX4" fmla="*/ 0 w 12336725"/>
              <a:gd name="connsiteY4" fmla="*/ 54924 h 1128860"/>
              <a:gd name="connsiteX0" fmla="*/ 0 w 12338048"/>
              <a:gd name="connsiteY0" fmla="*/ 54924 h 1128860"/>
              <a:gd name="connsiteX1" fmla="*/ 12336725 w 12338048"/>
              <a:gd name="connsiteY1" fmla="*/ 0 h 1128860"/>
              <a:gd name="connsiteX2" fmla="*/ 12338048 w 12338048"/>
              <a:gd name="connsiteY2" fmla="*/ 118398 h 1128860"/>
              <a:gd name="connsiteX3" fmla="*/ 89947 w 12338048"/>
              <a:gd name="connsiteY3" fmla="*/ 1128860 h 1128860"/>
              <a:gd name="connsiteX4" fmla="*/ 0 w 12338048"/>
              <a:gd name="connsiteY4" fmla="*/ 54924 h 1128860"/>
              <a:gd name="connsiteX0" fmla="*/ 0 w 12338048"/>
              <a:gd name="connsiteY0" fmla="*/ 54924 h 1102403"/>
              <a:gd name="connsiteX1" fmla="*/ 12336725 w 12338048"/>
              <a:gd name="connsiteY1" fmla="*/ 0 h 1102403"/>
              <a:gd name="connsiteX2" fmla="*/ 12338048 w 12338048"/>
              <a:gd name="connsiteY2" fmla="*/ 118398 h 1102403"/>
              <a:gd name="connsiteX3" fmla="*/ 100265 w 12338048"/>
              <a:gd name="connsiteY3" fmla="*/ 1102403 h 1102403"/>
              <a:gd name="connsiteX4" fmla="*/ 0 w 12338048"/>
              <a:gd name="connsiteY4" fmla="*/ 54924 h 1102403"/>
              <a:gd name="connsiteX0" fmla="*/ 0 w 12338048"/>
              <a:gd name="connsiteY0" fmla="*/ 54924 h 1140342"/>
              <a:gd name="connsiteX1" fmla="*/ 12336725 w 12338048"/>
              <a:gd name="connsiteY1" fmla="*/ 0 h 1140342"/>
              <a:gd name="connsiteX2" fmla="*/ 12338048 w 12338048"/>
              <a:gd name="connsiteY2" fmla="*/ 118398 h 1140342"/>
              <a:gd name="connsiteX3" fmla="*/ 103758 w 12338048"/>
              <a:gd name="connsiteY3" fmla="*/ 1140342 h 1140342"/>
              <a:gd name="connsiteX4" fmla="*/ 0 w 12338048"/>
              <a:gd name="connsiteY4" fmla="*/ 54924 h 1140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38048" h="1140342">
                <a:moveTo>
                  <a:pt x="0" y="54924"/>
                </a:moveTo>
                <a:lnTo>
                  <a:pt x="12336725" y="0"/>
                </a:lnTo>
                <a:lnTo>
                  <a:pt x="12338048" y="118398"/>
                </a:lnTo>
                <a:lnTo>
                  <a:pt x="103758" y="1140342"/>
                </a:lnTo>
                <a:lnTo>
                  <a:pt x="0" y="54924"/>
                </a:lnTo>
                <a:close/>
              </a:path>
            </a:pathLst>
          </a:custGeom>
          <a:solidFill>
            <a:srgbClr val="74B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920E2B90-27F5-41A8-813D-E2F7C8E8B4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799" y="6451600"/>
            <a:ext cx="6178141" cy="304843"/>
          </a:xfrm>
          <a:prstGeom prst="rect">
            <a:avLst/>
          </a:prstGeom>
        </p:spPr>
      </p:pic>
      <p:pic>
        <p:nvPicPr>
          <p:cNvPr id="3" name="Picture 2" descr="Text&#10;&#10;Description automatically generated">
            <a:extLst>
              <a:ext uri="{FF2B5EF4-FFF2-40B4-BE49-F238E27FC236}">
                <a16:creationId xmlns:a16="http://schemas.microsoft.com/office/drawing/2014/main" id="{8E2F54E2-AB26-4860-B4F9-9BBDBF5FA5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5869" y="91870"/>
            <a:ext cx="2651579" cy="1354279"/>
          </a:xfrm>
          <a:prstGeom prst="rect">
            <a:avLst/>
          </a:prstGeom>
        </p:spPr>
      </p:pic>
      <p:sp>
        <p:nvSpPr>
          <p:cNvPr id="2" name="Title 1">
            <a:extLst>
              <a:ext uri="{FF2B5EF4-FFF2-40B4-BE49-F238E27FC236}">
                <a16:creationId xmlns:a16="http://schemas.microsoft.com/office/drawing/2014/main" id="{F5619353-145D-48CA-9C5A-A176118BFAB5}"/>
              </a:ext>
            </a:extLst>
          </p:cNvPr>
          <p:cNvSpPr>
            <a:spLocks noGrp="1"/>
          </p:cNvSpPr>
          <p:nvPr>
            <p:ph type="title"/>
          </p:nvPr>
        </p:nvSpPr>
        <p:spPr>
          <a:xfrm>
            <a:off x="256058" y="165006"/>
            <a:ext cx="10515600" cy="1325563"/>
          </a:xfrm>
        </p:spPr>
        <p:txBody>
          <a:bodyPr/>
          <a:lstStyle/>
          <a:p>
            <a:r>
              <a:rPr lang="en-GB" dirty="0">
                <a:solidFill>
                  <a:srgbClr val="1D2649"/>
                </a:solidFill>
              </a:rPr>
              <a:t>Why Work With NWUPC?</a:t>
            </a:r>
          </a:p>
        </p:txBody>
      </p:sp>
      <p:sp>
        <p:nvSpPr>
          <p:cNvPr id="5" name="Content Placeholder 4">
            <a:extLst>
              <a:ext uri="{FF2B5EF4-FFF2-40B4-BE49-F238E27FC236}">
                <a16:creationId xmlns:a16="http://schemas.microsoft.com/office/drawing/2014/main" id="{949E55FE-F7D7-4DDC-BE10-5F976648FD32}"/>
              </a:ext>
            </a:extLst>
          </p:cNvPr>
          <p:cNvSpPr>
            <a:spLocks noGrp="1"/>
          </p:cNvSpPr>
          <p:nvPr>
            <p:ph idx="1"/>
          </p:nvPr>
        </p:nvSpPr>
        <p:spPr>
          <a:xfrm>
            <a:off x="373967" y="1668864"/>
            <a:ext cx="10515600" cy="4416779"/>
          </a:xfrm>
        </p:spPr>
        <p:txBody>
          <a:bodyPr>
            <a:normAutofit/>
          </a:bodyPr>
          <a:lstStyle/>
          <a:p>
            <a:pPr algn="just"/>
            <a:r>
              <a:rPr lang="en-GB" sz="2000" dirty="0"/>
              <a:t>Agreements are accessible to members of the HE sector within our broad geographic membership, with the wider public sector also named.  CPC currently boasts almost 9000 members nationwide</a:t>
            </a:r>
          </a:p>
          <a:p>
            <a:pPr algn="just"/>
            <a:r>
              <a:rPr lang="en-GB" sz="2000" dirty="0"/>
              <a:t>PCR Compliant tender process gives member and supplier confidence</a:t>
            </a:r>
          </a:p>
          <a:p>
            <a:pPr algn="just"/>
            <a:r>
              <a:rPr lang="en-GB" sz="2000" dirty="0"/>
              <a:t>Pre-agreed terms and conditions simplify the call-off process for both members and suppliers</a:t>
            </a:r>
          </a:p>
          <a:p>
            <a:pPr algn="just"/>
            <a:r>
              <a:rPr lang="en-GB" sz="2000" dirty="0"/>
              <a:t>Call-off exercises are much faster and less process heavy for both suppliers and members than a full tender exercise, which will lead to savings in time and resource</a:t>
            </a:r>
          </a:p>
          <a:p>
            <a:pPr algn="just"/>
            <a:r>
              <a:rPr lang="en-GB" sz="2000" dirty="0"/>
              <a:t>Opportunities for savings through aggregation of spend for both suppliers and members </a:t>
            </a:r>
          </a:p>
          <a:p>
            <a:pPr algn="just"/>
            <a:r>
              <a:rPr lang="en-GB" sz="2000" dirty="0"/>
              <a:t>Access to marketing opportunities including:  Attendance and sponsorship opportunities at the regional annual conference; consortium newsletters, case studies, articles, advertisements and product features; web site presence; category group meetings– presentations, product sampling, hosting of meetings; training </a:t>
            </a:r>
          </a:p>
          <a:p>
            <a:endParaRPr lang="en-GB" sz="2000" dirty="0"/>
          </a:p>
        </p:txBody>
      </p:sp>
    </p:spTree>
    <p:extLst>
      <p:ext uri="{BB962C8B-B14F-4D97-AF65-F5344CB8AC3E}">
        <p14:creationId xmlns:p14="http://schemas.microsoft.com/office/powerpoint/2010/main" val="704398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3121B8-0CA7-4AFC-BA4A-12DD686FD4DC}"/>
              </a:ext>
            </a:extLst>
          </p:cNvPr>
          <p:cNvSpPr/>
          <p:nvPr/>
        </p:nvSpPr>
        <p:spPr>
          <a:xfrm rot="315602">
            <a:off x="-139694" y="6282837"/>
            <a:ext cx="12338048" cy="1140342"/>
          </a:xfrm>
          <a:custGeom>
            <a:avLst/>
            <a:gdLst>
              <a:gd name="connsiteX0" fmla="*/ 0 w 17473085"/>
              <a:gd name="connsiteY0" fmla="*/ 0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0 w 17473085"/>
              <a:gd name="connsiteY4" fmla="*/ 0 h 2459048"/>
              <a:gd name="connsiteX0" fmla="*/ 2379817 w 17473085"/>
              <a:gd name="connsiteY0" fmla="*/ 43267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2379817 w 17473085"/>
              <a:gd name="connsiteY4" fmla="*/ 43267 h 2459048"/>
              <a:gd name="connsiteX0" fmla="*/ 0 w 15093268"/>
              <a:gd name="connsiteY0" fmla="*/ 43267 h 2459048"/>
              <a:gd name="connsiteX1" fmla="*/ 15093268 w 15093268"/>
              <a:gd name="connsiteY1" fmla="*/ 0 h 2459048"/>
              <a:gd name="connsiteX2" fmla="*/ 15093268 w 15093268"/>
              <a:gd name="connsiteY2" fmla="*/ 2459048 h 2459048"/>
              <a:gd name="connsiteX3" fmla="*/ 110349 w 15093268"/>
              <a:gd name="connsiteY3" fmla="*/ 1326103 h 2459048"/>
              <a:gd name="connsiteX4" fmla="*/ 0 w 15093268"/>
              <a:gd name="connsiteY4" fmla="*/ 43267 h 2459048"/>
              <a:gd name="connsiteX0" fmla="*/ 0 w 15093268"/>
              <a:gd name="connsiteY0" fmla="*/ 43267 h 1326103"/>
              <a:gd name="connsiteX1" fmla="*/ 15093268 w 15093268"/>
              <a:gd name="connsiteY1" fmla="*/ 0 h 1326103"/>
              <a:gd name="connsiteX2" fmla="*/ 12387589 w 15093268"/>
              <a:gd name="connsiteY2" fmla="*/ 142826 h 1326103"/>
              <a:gd name="connsiteX3" fmla="*/ 110349 w 15093268"/>
              <a:gd name="connsiteY3" fmla="*/ 1326103 h 1326103"/>
              <a:gd name="connsiteX4" fmla="*/ 0 w 15093268"/>
              <a:gd name="connsiteY4" fmla="*/ 43267 h 1326103"/>
              <a:gd name="connsiteX0" fmla="*/ 0 w 12402135"/>
              <a:gd name="connsiteY0" fmla="*/ 0 h 1282836"/>
              <a:gd name="connsiteX1" fmla="*/ 12402135 w 12402135"/>
              <a:gd name="connsiteY1" fmla="*/ 15005 h 1282836"/>
              <a:gd name="connsiteX2" fmla="*/ 12387589 w 12402135"/>
              <a:gd name="connsiteY2" fmla="*/ 99559 h 1282836"/>
              <a:gd name="connsiteX3" fmla="*/ 110349 w 12402135"/>
              <a:gd name="connsiteY3" fmla="*/ 1282836 h 1282836"/>
              <a:gd name="connsiteX4" fmla="*/ 0 w 12402135"/>
              <a:gd name="connsiteY4" fmla="*/ 0 h 1282836"/>
              <a:gd name="connsiteX0" fmla="*/ 0 w 12402135"/>
              <a:gd name="connsiteY0" fmla="*/ 0 h 1119859"/>
              <a:gd name="connsiteX1" fmla="*/ 12402135 w 12402135"/>
              <a:gd name="connsiteY1" fmla="*/ 15005 h 1119859"/>
              <a:gd name="connsiteX2" fmla="*/ 12387589 w 12402135"/>
              <a:gd name="connsiteY2" fmla="*/ 99559 h 1119859"/>
              <a:gd name="connsiteX3" fmla="*/ 139071 w 12402135"/>
              <a:gd name="connsiteY3" fmla="*/ 1119859 h 1119859"/>
              <a:gd name="connsiteX4" fmla="*/ 0 w 12402135"/>
              <a:gd name="connsiteY4" fmla="*/ 0 h 1119859"/>
              <a:gd name="connsiteX0" fmla="*/ 0 w 12342121"/>
              <a:gd name="connsiteY0" fmla="*/ 0 h 1108535"/>
              <a:gd name="connsiteX1" fmla="*/ 12342121 w 12342121"/>
              <a:gd name="connsiteY1" fmla="*/ 3681 h 1108535"/>
              <a:gd name="connsiteX2" fmla="*/ 12327575 w 12342121"/>
              <a:gd name="connsiteY2" fmla="*/ 88235 h 1108535"/>
              <a:gd name="connsiteX3" fmla="*/ 79057 w 12342121"/>
              <a:gd name="connsiteY3" fmla="*/ 1108535 h 1108535"/>
              <a:gd name="connsiteX4" fmla="*/ 0 w 12342121"/>
              <a:gd name="connsiteY4" fmla="*/ 0 h 1108535"/>
              <a:gd name="connsiteX0" fmla="*/ 0 w 12342121"/>
              <a:gd name="connsiteY0" fmla="*/ 0 h 1106227"/>
              <a:gd name="connsiteX1" fmla="*/ 12342121 w 12342121"/>
              <a:gd name="connsiteY1" fmla="*/ 3681 h 1106227"/>
              <a:gd name="connsiteX2" fmla="*/ 12327575 w 12342121"/>
              <a:gd name="connsiteY2" fmla="*/ 88235 h 1106227"/>
              <a:gd name="connsiteX3" fmla="*/ 104118 w 12342121"/>
              <a:gd name="connsiteY3" fmla="*/ 1106227 h 1106227"/>
              <a:gd name="connsiteX4" fmla="*/ 0 w 12342121"/>
              <a:gd name="connsiteY4" fmla="*/ 0 h 1106227"/>
              <a:gd name="connsiteX0" fmla="*/ 0 w 12339054"/>
              <a:gd name="connsiteY0" fmla="*/ 29631 h 1135858"/>
              <a:gd name="connsiteX1" fmla="*/ 12339054 w 12339054"/>
              <a:gd name="connsiteY1" fmla="*/ 0 h 1135858"/>
              <a:gd name="connsiteX2" fmla="*/ 12327575 w 12339054"/>
              <a:gd name="connsiteY2" fmla="*/ 117866 h 1135858"/>
              <a:gd name="connsiteX3" fmla="*/ 104118 w 12339054"/>
              <a:gd name="connsiteY3" fmla="*/ 1135858 h 1135858"/>
              <a:gd name="connsiteX4" fmla="*/ 0 w 12339054"/>
              <a:gd name="connsiteY4" fmla="*/ 29631 h 1135858"/>
              <a:gd name="connsiteX0" fmla="*/ 0 w 12339054"/>
              <a:gd name="connsiteY0" fmla="*/ 29631 h 1135858"/>
              <a:gd name="connsiteX1" fmla="*/ 12339054 w 12339054"/>
              <a:gd name="connsiteY1" fmla="*/ 0 h 1135858"/>
              <a:gd name="connsiteX2" fmla="*/ 12330641 w 12339054"/>
              <a:gd name="connsiteY2" fmla="*/ 151179 h 1135858"/>
              <a:gd name="connsiteX3" fmla="*/ 104118 w 12339054"/>
              <a:gd name="connsiteY3" fmla="*/ 1135858 h 1135858"/>
              <a:gd name="connsiteX4" fmla="*/ 0 w 12339054"/>
              <a:gd name="connsiteY4" fmla="*/ 29631 h 1135858"/>
              <a:gd name="connsiteX0" fmla="*/ 0 w 12339054"/>
              <a:gd name="connsiteY0" fmla="*/ 29631 h 1103567"/>
              <a:gd name="connsiteX1" fmla="*/ 12339054 w 12339054"/>
              <a:gd name="connsiteY1" fmla="*/ 0 h 1103567"/>
              <a:gd name="connsiteX2" fmla="*/ 12330641 w 12339054"/>
              <a:gd name="connsiteY2" fmla="*/ 151179 h 1103567"/>
              <a:gd name="connsiteX3" fmla="*/ 89947 w 12339054"/>
              <a:gd name="connsiteY3" fmla="*/ 1103567 h 1103567"/>
              <a:gd name="connsiteX4" fmla="*/ 0 w 12339054"/>
              <a:gd name="connsiteY4" fmla="*/ 29631 h 1103567"/>
              <a:gd name="connsiteX0" fmla="*/ 0 w 12336725"/>
              <a:gd name="connsiteY0" fmla="*/ 54924 h 1128860"/>
              <a:gd name="connsiteX1" fmla="*/ 12336725 w 12336725"/>
              <a:gd name="connsiteY1" fmla="*/ 0 h 1128860"/>
              <a:gd name="connsiteX2" fmla="*/ 12330641 w 12336725"/>
              <a:gd name="connsiteY2" fmla="*/ 176472 h 1128860"/>
              <a:gd name="connsiteX3" fmla="*/ 89947 w 12336725"/>
              <a:gd name="connsiteY3" fmla="*/ 1128860 h 1128860"/>
              <a:gd name="connsiteX4" fmla="*/ 0 w 12336725"/>
              <a:gd name="connsiteY4" fmla="*/ 54924 h 1128860"/>
              <a:gd name="connsiteX0" fmla="*/ 0 w 12338048"/>
              <a:gd name="connsiteY0" fmla="*/ 54924 h 1128860"/>
              <a:gd name="connsiteX1" fmla="*/ 12336725 w 12338048"/>
              <a:gd name="connsiteY1" fmla="*/ 0 h 1128860"/>
              <a:gd name="connsiteX2" fmla="*/ 12338048 w 12338048"/>
              <a:gd name="connsiteY2" fmla="*/ 118398 h 1128860"/>
              <a:gd name="connsiteX3" fmla="*/ 89947 w 12338048"/>
              <a:gd name="connsiteY3" fmla="*/ 1128860 h 1128860"/>
              <a:gd name="connsiteX4" fmla="*/ 0 w 12338048"/>
              <a:gd name="connsiteY4" fmla="*/ 54924 h 1128860"/>
              <a:gd name="connsiteX0" fmla="*/ 0 w 12338048"/>
              <a:gd name="connsiteY0" fmla="*/ 54924 h 1102403"/>
              <a:gd name="connsiteX1" fmla="*/ 12336725 w 12338048"/>
              <a:gd name="connsiteY1" fmla="*/ 0 h 1102403"/>
              <a:gd name="connsiteX2" fmla="*/ 12338048 w 12338048"/>
              <a:gd name="connsiteY2" fmla="*/ 118398 h 1102403"/>
              <a:gd name="connsiteX3" fmla="*/ 100265 w 12338048"/>
              <a:gd name="connsiteY3" fmla="*/ 1102403 h 1102403"/>
              <a:gd name="connsiteX4" fmla="*/ 0 w 12338048"/>
              <a:gd name="connsiteY4" fmla="*/ 54924 h 1102403"/>
              <a:gd name="connsiteX0" fmla="*/ 0 w 12338048"/>
              <a:gd name="connsiteY0" fmla="*/ 54924 h 1140342"/>
              <a:gd name="connsiteX1" fmla="*/ 12336725 w 12338048"/>
              <a:gd name="connsiteY1" fmla="*/ 0 h 1140342"/>
              <a:gd name="connsiteX2" fmla="*/ 12338048 w 12338048"/>
              <a:gd name="connsiteY2" fmla="*/ 118398 h 1140342"/>
              <a:gd name="connsiteX3" fmla="*/ 103758 w 12338048"/>
              <a:gd name="connsiteY3" fmla="*/ 1140342 h 1140342"/>
              <a:gd name="connsiteX4" fmla="*/ 0 w 12338048"/>
              <a:gd name="connsiteY4" fmla="*/ 54924 h 1140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38048" h="1140342">
                <a:moveTo>
                  <a:pt x="0" y="54924"/>
                </a:moveTo>
                <a:lnTo>
                  <a:pt x="12336725" y="0"/>
                </a:lnTo>
                <a:lnTo>
                  <a:pt x="12338048" y="118398"/>
                </a:lnTo>
                <a:lnTo>
                  <a:pt x="103758" y="1140342"/>
                </a:lnTo>
                <a:lnTo>
                  <a:pt x="0" y="54924"/>
                </a:lnTo>
                <a:close/>
              </a:path>
            </a:pathLst>
          </a:custGeom>
          <a:solidFill>
            <a:srgbClr val="74B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920E2B90-27F5-41A8-813D-E2F7C8E8B4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799" y="6451600"/>
            <a:ext cx="6178141" cy="304843"/>
          </a:xfrm>
          <a:prstGeom prst="rect">
            <a:avLst/>
          </a:prstGeom>
        </p:spPr>
      </p:pic>
      <p:pic>
        <p:nvPicPr>
          <p:cNvPr id="3" name="Picture 2" descr="Text&#10;&#10;Description automatically generated">
            <a:extLst>
              <a:ext uri="{FF2B5EF4-FFF2-40B4-BE49-F238E27FC236}">
                <a16:creationId xmlns:a16="http://schemas.microsoft.com/office/drawing/2014/main" id="{8E2F54E2-AB26-4860-B4F9-9BBDBF5FA5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5869" y="91870"/>
            <a:ext cx="2651579" cy="1354279"/>
          </a:xfrm>
          <a:prstGeom prst="rect">
            <a:avLst/>
          </a:prstGeom>
        </p:spPr>
      </p:pic>
      <p:sp>
        <p:nvSpPr>
          <p:cNvPr id="2" name="Title 1">
            <a:extLst>
              <a:ext uri="{FF2B5EF4-FFF2-40B4-BE49-F238E27FC236}">
                <a16:creationId xmlns:a16="http://schemas.microsoft.com/office/drawing/2014/main" id="{F5619353-145D-48CA-9C5A-A176118BFAB5}"/>
              </a:ext>
            </a:extLst>
          </p:cNvPr>
          <p:cNvSpPr>
            <a:spLocks noGrp="1"/>
          </p:cNvSpPr>
          <p:nvPr>
            <p:ph type="title"/>
          </p:nvPr>
        </p:nvSpPr>
        <p:spPr>
          <a:xfrm>
            <a:off x="256058" y="106227"/>
            <a:ext cx="10515600" cy="1325563"/>
          </a:xfrm>
        </p:spPr>
        <p:txBody>
          <a:bodyPr/>
          <a:lstStyle/>
          <a:p>
            <a:r>
              <a:rPr lang="en-GB" dirty="0">
                <a:solidFill>
                  <a:srgbClr val="1D2649"/>
                </a:solidFill>
              </a:rPr>
              <a:t>Engagement Opportunity</a:t>
            </a:r>
          </a:p>
        </p:txBody>
      </p:sp>
      <p:sp>
        <p:nvSpPr>
          <p:cNvPr id="5" name="Content Placeholder 4">
            <a:extLst>
              <a:ext uri="{FF2B5EF4-FFF2-40B4-BE49-F238E27FC236}">
                <a16:creationId xmlns:a16="http://schemas.microsoft.com/office/drawing/2014/main" id="{949E55FE-F7D7-4DDC-BE10-5F976648FD32}"/>
              </a:ext>
            </a:extLst>
          </p:cNvPr>
          <p:cNvSpPr>
            <a:spLocks noGrp="1"/>
          </p:cNvSpPr>
          <p:nvPr>
            <p:ph idx="1"/>
          </p:nvPr>
        </p:nvSpPr>
        <p:spPr>
          <a:xfrm>
            <a:off x="373966" y="1572406"/>
            <a:ext cx="10515600" cy="4351338"/>
          </a:xfrm>
        </p:spPr>
        <p:txBody>
          <a:bodyPr/>
          <a:lstStyle/>
          <a:p>
            <a:pPr algn="just"/>
            <a:r>
              <a:rPr lang="en-GB" sz="2000" dirty="0"/>
              <a:t>This presentation is being issued to provide the market with background to a potential future tender opportunity and is accompanied by a market engagement survey which enables you to submit information to the contracting authority on your organisation and provide comment on elements of the project detailed in this presentation.</a:t>
            </a:r>
          </a:p>
          <a:p>
            <a:pPr algn="just"/>
            <a:r>
              <a:rPr lang="en-GB" sz="2000" dirty="0"/>
              <a:t>The information contained in this presentation will offer a background to the current agreement and potential areas of consideration for the new agreement.  </a:t>
            </a:r>
          </a:p>
          <a:p>
            <a:pPr algn="just"/>
            <a:r>
              <a:rPr lang="en-GB" sz="2000" dirty="0"/>
              <a:t>The information included in this presentation is being provided to support the initial market engagement.  As such, the information will be subject to review and may change by the issuing of the tender opportunity.  </a:t>
            </a:r>
          </a:p>
          <a:p>
            <a:pPr algn="just"/>
            <a:r>
              <a:rPr lang="en-GB" sz="2000" dirty="0"/>
              <a:t>NOTE: This engagement relates to Lot 1 (Great Britain).  Separate engagement will take place on the supply of furniture to members in Northern Ireland (currently covered by Lots 2 &amp; 3)</a:t>
            </a:r>
          </a:p>
          <a:p>
            <a:endParaRPr lang="en-GB" dirty="0"/>
          </a:p>
        </p:txBody>
      </p:sp>
    </p:spTree>
    <p:extLst>
      <p:ext uri="{BB962C8B-B14F-4D97-AF65-F5344CB8AC3E}">
        <p14:creationId xmlns:p14="http://schemas.microsoft.com/office/powerpoint/2010/main" val="1138995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3121B8-0CA7-4AFC-BA4A-12DD686FD4DC}"/>
              </a:ext>
            </a:extLst>
          </p:cNvPr>
          <p:cNvSpPr/>
          <p:nvPr/>
        </p:nvSpPr>
        <p:spPr>
          <a:xfrm rot="315602">
            <a:off x="-139694" y="6282837"/>
            <a:ext cx="12338048" cy="1140342"/>
          </a:xfrm>
          <a:custGeom>
            <a:avLst/>
            <a:gdLst>
              <a:gd name="connsiteX0" fmla="*/ 0 w 17473085"/>
              <a:gd name="connsiteY0" fmla="*/ 0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0 w 17473085"/>
              <a:gd name="connsiteY4" fmla="*/ 0 h 2459048"/>
              <a:gd name="connsiteX0" fmla="*/ 2379817 w 17473085"/>
              <a:gd name="connsiteY0" fmla="*/ 43267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2379817 w 17473085"/>
              <a:gd name="connsiteY4" fmla="*/ 43267 h 2459048"/>
              <a:gd name="connsiteX0" fmla="*/ 0 w 15093268"/>
              <a:gd name="connsiteY0" fmla="*/ 43267 h 2459048"/>
              <a:gd name="connsiteX1" fmla="*/ 15093268 w 15093268"/>
              <a:gd name="connsiteY1" fmla="*/ 0 h 2459048"/>
              <a:gd name="connsiteX2" fmla="*/ 15093268 w 15093268"/>
              <a:gd name="connsiteY2" fmla="*/ 2459048 h 2459048"/>
              <a:gd name="connsiteX3" fmla="*/ 110349 w 15093268"/>
              <a:gd name="connsiteY3" fmla="*/ 1326103 h 2459048"/>
              <a:gd name="connsiteX4" fmla="*/ 0 w 15093268"/>
              <a:gd name="connsiteY4" fmla="*/ 43267 h 2459048"/>
              <a:gd name="connsiteX0" fmla="*/ 0 w 15093268"/>
              <a:gd name="connsiteY0" fmla="*/ 43267 h 1326103"/>
              <a:gd name="connsiteX1" fmla="*/ 15093268 w 15093268"/>
              <a:gd name="connsiteY1" fmla="*/ 0 h 1326103"/>
              <a:gd name="connsiteX2" fmla="*/ 12387589 w 15093268"/>
              <a:gd name="connsiteY2" fmla="*/ 142826 h 1326103"/>
              <a:gd name="connsiteX3" fmla="*/ 110349 w 15093268"/>
              <a:gd name="connsiteY3" fmla="*/ 1326103 h 1326103"/>
              <a:gd name="connsiteX4" fmla="*/ 0 w 15093268"/>
              <a:gd name="connsiteY4" fmla="*/ 43267 h 1326103"/>
              <a:gd name="connsiteX0" fmla="*/ 0 w 12402135"/>
              <a:gd name="connsiteY0" fmla="*/ 0 h 1282836"/>
              <a:gd name="connsiteX1" fmla="*/ 12402135 w 12402135"/>
              <a:gd name="connsiteY1" fmla="*/ 15005 h 1282836"/>
              <a:gd name="connsiteX2" fmla="*/ 12387589 w 12402135"/>
              <a:gd name="connsiteY2" fmla="*/ 99559 h 1282836"/>
              <a:gd name="connsiteX3" fmla="*/ 110349 w 12402135"/>
              <a:gd name="connsiteY3" fmla="*/ 1282836 h 1282836"/>
              <a:gd name="connsiteX4" fmla="*/ 0 w 12402135"/>
              <a:gd name="connsiteY4" fmla="*/ 0 h 1282836"/>
              <a:gd name="connsiteX0" fmla="*/ 0 w 12402135"/>
              <a:gd name="connsiteY0" fmla="*/ 0 h 1119859"/>
              <a:gd name="connsiteX1" fmla="*/ 12402135 w 12402135"/>
              <a:gd name="connsiteY1" fmla="*/ 15005 h 1119859"/>
              <a:gd name="connsiteX2" fmla="*/ 12387589 w 12402135"/>
              <a:gd name="connsiteY2" fmla="*/ 99559 h 1119859"/>
              <a:gd name="connsiteX3" fmla="*/ 139071 w 12402135"/>
              <a:gd name="connsiteY3" fmla="*/ 1119859 h 1119859"/>
              <a:gd name="connsiteX4" fmla="*/ 0 w 12402135"/>
              <a:gd name="connsiteY4" fmla="*/ 0 h 1119859"/>
              <a:gd name="connsiteX0" fmla="*/ 0 w 12342121"/>
              <a:gd name="connsiteY0" fmla="*/ 0 h 1108535"/>
              <a:gd name="connsiteX1" fmla="*/ 12342121 w 12342121"/>
              <a:gd name="connsiteY1" fmla="*/ 3681 h 1108535"/>
              <a:gd name="connsiteX2" fmla="*/ 12327575 w 12342121"/>
              <a:gd name="connsiteY2" fmla="*/ 88235 h 1108535"/>
              <a:gd name="connsiteX3" fmla="*/ 79057 w 12342121"/>
              <a:gd name="connsiteY3" fmla="*/ 1108535 h 1108535"/>
              <a:gd name="connsiteX4" fmla="*/ 0 w 12342121"/>
              <a:gd name="connsiteY4" fmla="*/ 0 h 1108535"/>
              <a:gd name="connsiteX0" fmla="*/ 0 w 12342121"/>
              <a:gd name="connsiteY0" fmla="*/ 0 h 1106227"/>
              <a:gd name="connsiteX1" fmla="*/ 12342121 w 12342121"/>
              <a:gd name="connsiteY1" fmla="*/ 3681 h 1106227"/>
              <a:gd name="connsiteX2" fmla="*/ 12327575 w 12342121"/>
              <a:gd name="connsiteY2" fmla="*/ 88235 h 1106227"/>
              <a:gd name="connsiteX3" fmla="*/ 104118 w 12342121"/>
              <a:gd name="connsiteY3" fmla="*/ 1106227 h 1106227"/>
              <a:gd name="connsiteX4" fmla="*/ 0 w 12342121"/>
              <a:gd name="connsiteY4" fmla="*/ 0 h 1106227"/>
              <a:gd name="connsiteX0" fmla="*/ 0 w 12339054"/>
              <a:gd name="connsiteY0" fmla="*/ 29631 h 1135858"/>
              <a:gd name="connsiteX1" fmla="*/ 12339054 w 12339054"/>
              <a:gd name="connsiteY1" fmla="*/ 0 h 1135858"/>
              <a:gd name="connsiteX2" fmla="*/ 12327575 w 12339054"/>
              <a:gd name="connsiteY2" fmla="*/ 117866 h 1135858"/>
              <a:gd name="connsiteX3" fmla="*/ 104118 w 12339054"/>
              <a:gd name="connsiteY3" fmla="*/ 1135858 h 1135858"/>
              <a:gd name="connsiteX4" fmla="*/ 0 w 12339054"/>
              <a:gd name="connsiteY4" fmla="*/ 29631 h 1135858"/>
              <a:gd name="connsiteX0" fmla="*/ 0 w 12339054"/>
              <a:gd name="connsiteY0" fmla="*/ 29631 h 1135858"/>
              <a:gd name="connsiteX1" fmla="*/ 12339054 w 12339054"/>
              <a:gd name="connsiteY1" fmla="*/ 0 h 1135858"/>
              <a:gd name="connsiteX2" fmla="*/ 12330641 w 12339054"/>
              <a:gd name="connsiteY2" fmla="*/ 151179 h 1135858"/>
              <a:gd name="connsiteX3" fmla="*/ 104118 w 12339054"/>
              <a:gd name="connsiteY3" fmla="*/ 1135858 h 1135858"/>
              <a:gd name="connsiteX4" fmla="*/ 0 w 12339054"/>
              <a:gd name="connsiteY4" fmla="*/ 29631 h 1135858"/>
              <a:gd name="connsiteX0" fmla="*/ 0 w 12339054"/>
              <a:gd name="connsiteY0" fmla="*/ 29631 h 1103567"/>
              <a:gd name="connsiteX1" fmla="*/ 12339054 w 12339054"/>
              <a:gd name="connsiteY1" fmla="*/ 0 h 1103567"/>
              <a:gd name="connsiteX2" fmla="*/ 12330641 w 12339054"/>
              <a:gd name="connsiteY2" fmla="*/ 151179 h 1103567"/>
              <a:gd name="connsiteX3" fmla="*/ 89947 w 12339054"/>
              <a:gd name="connsiteY3" fmla="*/ 1103567 h 1103567"/>
              <a:gd name="connsiteX4" fmla="*/ 0 w 12339054"/>
              <a:gd name="connsiteY4" fmla="*/ 29631 h 1103567"/>
              <a:gd name="connsiteX0" fmla="*/ 0 w 12336725"/>
              <a:gd name="connsiteY0" fmla="*/ 54924 h 1128860"/>
              <a:gd name="connsiteX1" fmla="*/ 12336725 w 12336725"/>
              <a:gd name="connsiteY1" fmla="*/ 0 h 1128860"/>
              <a:gd name="connsiteX2" fmla="*/ 12330641 w 12336725"/>
              <a:gd name="connsiteY2" fmla="*/ 176472 h 1128860"/>
              <a:gd name="connsiteX3" fmla="*/ 89947 w 12336725"/>
              <a:gd name="connsiteY3" fmla="*/ 1128860 h 1128860"/>
              <a:gd name="connsiteX4" fmla="*/ 0 w 12336725"/>
              <a:gd name="connsiteY4" fmla="*/ 54924 h 1128860"/>
              <a:gd name="connsiteX0" fmla="*/ 0 w 12338048"/>
              <a:gd name="connsiteY0" fmla="*/ 54924 h 1128860"/>
              <a:gd name="connsiteX1" fmla="*/ 12336725 w 12338048"/>
              <a:gd name="connsiteY1" fmla="*/ 0 h 1128860"/>
              <a:gd name="connsiteX2" fmla="*/ 12338048 w 12338048"/>
              <a:gd name="connsiteY2" fmla="*/ 118398 h 1128860"/>
              <a:gd name="connsiteX3" fmla="*/ 89947 w 12338048"/>
              <a:gd name="connsiteY3" fmla="*/ 1128860 h 1128860"/>
              <a:gd name="connsiteX4" fmla="*/ 0 w 12338048"/>
              <a:gd name="connsiteY4" fmla="*/ 54924 h 1128860"/>
              <a:gd name="connsiteX0" fmla="*/ 0 w 12338048"/>
              <a:gd name="connsiteY0" fmla="*/ 54924 h 1102403"/>
              <a:gd name="connsiteX1" fmla="*/ 12336725 w 12338048"/>
              <a:gd name="connsiteY1" fmla="*/ 0 h 1102403"/>
              <a:gd name="connsiteX2" fmla="*/ 12338048 w 12338048"/>
              <a:gd name="connsiteY2" fmla="*/ 118398 h 1102403"/>
              <a:gd name="connsiteX3" fmla="*/ 100265 w 12338048"/>
              <a:gd name="connsiteY3" fmla="*/ 1102403 h 1102403"/>
              <a:gd name="connsiteX4" fmla="*/ 0 w 12338048"/>
              <a:gd name="connsiteY4" fmla="*/ 54924 h 1102403"/>
              <a:gd name="connsiteX0" fmla="*/ 0 w 12338048"/>
              <a:gd name="connsiteY0" fmla="*/ 54924 h 1140342"/>
              <a:gd name="connsiteX1" fmla="*/ 12336725 w 12338048"/>
              <a:gd name="connsiteY1" fmla="*/ 0 h 1140342"/>
              <a:gd name="connsiteX2" fmla="*/ 12338048 w 12338048"/>
              <a:gd name="connsiteY2" fmla="*/ 118398 h 1140342"/>
              <a:gd name="connsiteX3" fmla="*/ 103758 w 12338048"/>
              <a:gd name="connsiteY3" fmla="*/ 1140342 h 1140342"/>
              <a:gd name="connsiteX4" fmla="*/ 0 w 12338048"/>
              <a:gd name="connsiteY4" fmla="*/ 54924 h 1140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38048" h="1140342">
                <a:moveTo>
                  <a:pt x="0" y="54924"/>
                </a:moveTo>
                <a:lnTo>
                  <a:pt x="12336725" y="0"/>
                </a:lnTo>
                <a:lnTo>
                  <a:pt x="12338048" y="118398"/>
                </a:lnTo>
                <a:lnTo>
                  <a:pt x="103758" y="1140342"/>
                </a:lnTo>
                <a:lnTo>
                  <a:pt x="0" y="54924"/>
                </a:lnTo>
                <a:close/>
              </a:path>
            </a:pathLst>
          </a:custGeom>
          <a:solidFill>
            <a:srgbClr val="74B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920E2B90-27F5-41A8-813D-E2F7C8E8B4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799" y="6451600"/>
            <a:ext cx="6178141" cy="304843"/>
          </a:xfrm>
          <a:prstGeom prst="rect">
            <a:avLst/>
          </a:prstGeom>
        </p:spPr>
      </p:pic>
      <p:pic>
        <p:nvPicPr>
          <p:cNvPr id="3" name="Picture 2" descr="Text&#10;&#10;Description automatically generated">
            <a:extLst>
              <a:ext uri="{FF2B5EF4-FFF2-40B4-BE49-F238E27FC236}">
                <a16:creationId xmlns:a16="http://schemas.microsoft.com/office/drawing/2014/main" id="{8E2F54E2-AB26-4860-B4F9-9BBDBF5FA5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5869" y="91870"/>
            <a:ext cx="2651579" cy="1354279"/>
          </a:xfrm>
          <a:prstGeom prst="rect">
            <a:avLst/>
          </a:prstGeom>
        </p:spPr>
      </p:pic>
      <p:sp>
        <p:nvSpPr>
          <p:cNvPr id="2" name="Title 1">
            <a:extLst>
              <a:ext uri="{FF2B5EF4-FFF2-40B4-BE49-F238E27FC236}">
                <a16:creationId xmlns:a16="http://schemas.microsoft.com/office/drawing/2014/main" id="{F5619353-145D-48CA-9C5A-A176118BFAB5}"/>
              </a:ext>
            </a:extLst>
          </p:cNvPr>
          <p:cNvSpPr>
            <a:spLocks noGrp="1"/>
          </p:cNvSpPr>
          <p:nvPr>
            <p:ph type="title"/>
          </p:nvPr>
        </p:nvSpPr>
        <p:spPr>
          <a:xfrm>
            <a:off x="256058" y="134105"/>
            <a:ext cx="10515600" cy="1325563"/>
          </a:xfrm>
        </p:spPr>
        <p:txBody>
          <a:bodyPr/>
          <a:lstStyle/>
          <a:p>
            <a:r>
              <a:rPr lang="en-GB" dirty="0">
                <a:solidFill>
                  <a:srgbClr val="1D2649"/>
                </a:solidFill>
              </a:rPr>
              <a:t>Background to the Project</a:t>
            </a:r>
          </a:p>
        </p:txBody>
      </p:sp>
      <p:sp>
        <p:nvSpPr>
          <p:cNvPr id="5" name="Content Placeholder 4">
            <a:extLst>
              <a:ext uri="{FF2B5EF4-FFF2-40B4-BE49-F238E27FC236}">
                <a16:creationId xmlns:a16="http://schemas.microsoft.com/office/drawing/2014/main" id="{949E55FE-F7D7-4DDC-BE10-5F976648FD32}"/>
              </a:ext>
            </a:extLst>
          </p:cNvPr>
          <p:cNvSpPr>
            <a:spLocks noGrp="1"/>
          </p:cNvSpPr>
          <p:nvPr>
            <p:ph idx="1"/>
          </p:nvPr>
        </p:nvSpPr>
        <p:spPr>
          <a:xfrm>
            <a:off x="411626" y="1580553"/>
            <a:ext cx="10515600" cy="4351338"/>
          </a:xfrm>
        </p:spPr>
        <p:txBody>
          <a:bodyPr>
            <a:normAutofit lnSpcReduction="10000"/>
          </a:bodyPr>
          <a:lstStyle/>
          <a:p>
            <a:pPr marL="0" indent="0" algn="just">
              <a:buNone/>
            </a:pPr>
            <a:r>
              <a:rPr lang="en-GB" sz="2000" dirty="0"/>
              <a:t>NWUPC lead on an agreement for Furniture (FFE3103 NW) 2019 which runs until 30</a:t>
            </a:r>
            <a:r>
              <a:rPr lang="en-GB" sz="2000" baseline="30000" dirty="0"/>
              <a:t>th</a:t>
            </a:r>
            <a:r>
              <a:rPr lang="en-GB" sz="2000" dirty="0"/>
              <a:t> April 2023 and is accessed by members of NWUPC and CPC.  This agreement is split into three lots:</a:t>
            </a:r>
          </a:p>
          <a:p>
            <a:r>
              <a:rPr lang="en-US" sz="2000" dirty="0"/>
              <a:t>Lot 1: Office Furniture (Mainland UK and Islands)</a:t>
            </a:r>
          </a:p>
          <a:p>
            <a:r>
              <a:rPr lang="en-GB" sz="2000" dirty="0"/>
              <a:t>Lot 2: Office Furniture (Northern Ireland)</a:t>
            </a:r>
          </a:p>
          <a:p>
            <a:r>
              <a:rPr lang="en-GB" sz="2000" dirty="0"/>
              <a:t>Lot 3: Residential Furniture (Northern Ireland)</a:t>
            </a:r>
          </a:p>
          <a:p>
            <a:pPr marL="0" indent="0" algn="just">
              <a:buNone/>
            </a:pPr>
            <a:r>
              <a:rPr lang="en-GB" sz="2000" dirty="0"/>
              <a:t>The value of the current agreement is as follows:</a:t>
            </a:r>
          </a:p>
          <a:p>
            <a:pPr marL="0" indent="0" algn="just">
              <a:buNone/>
            </a:pPr>
            <a:endParaRPr lang="en-GB" sz="2000" dirty="0"/>
          </a:p>
          <a:p>
            <a:pPr marL="0" indent="0" algn="just">
              <a:buNone/>
            </a:pPr>
            <a:endParaRPr lang="en-GB" sz="2000" dirty="0"/>
          </a:p>
          <a:p>
            <a:pPr marL="0" indent="0" algn="just">
              <a:buNone/>
            </a:pPr>
            <a:endParaRPr lang="en-GB" sz="2000" dirty="0"/>
          </a:p>
          <a:p>
            <a:pPr marL="0" indent="0" algn="just">
              <a:buNone/>
            </a:pPr>
            <a:endParaRPr lang="en-GB" sz="2000" dirty="0"/>
          </a:p>
          <a:p>
            <a:pPr marL="0" indent="0" algn="just">
              <a:buNone/>
            </a:pPr>
            <a:r>
              <a:rPr lang="en-GB" sz="1600" dirty="0"/>
              <a:t>Please note there has been a 12-20% annual reduction in value as a result of covid pandemic against figures from the previous agreement.</a:t>
            </a:r>
          </a:p>
          <a:p>
            <a:pPr marL="0" indent="0" algn="just">
              <a:buNone/>
            </a:pPr>
            <a:endParaRPr lang="en-GB" sz="2000" dirty="0">
              <a:solidFill>
                <a:srgbClr val="FF0000"/>
              </a:solidFill>
            </a:endParaRPr>
          </a:p>
        </p:txBody>
      </p:sp>
      <p:graphicFrame>
        <p:nvGraphicFramePr>
          <p:cNvPr id="10" name="Table 9">
            <a:extLst>
              <a:ext uri="{FF2B5EF4-FFF2-40B4-BE49-F238E27FC236}">
                <a16:creationId xmlns:a16="http://schemas.microsoft.com/office/drawing/2014/main" id="{1F7580E6-AD4B-906B-A4CE-42AC96D922C6}"/>
              </a:ext>
            </a:extLst>
          </p:cNvPr>
          <p:cNvGraphicFramePr>
            <a:graphicFrameLocks noGrp="1"/>
          </p:cNvGraphicFramePr>
          <p:nvPr>
            <p:extLst>
              <p:ext uri="{D42A27DB-BD31-4B8C-83A1-F6EECF244321}">
                <p14:modId xmlns:p14="http://schemas.microsoft.com/office/powerpoint/2010/main" val="1994462022"/>
              </p:ext>
            </p:extLst>
          </p:nvPr>
        </p:nvGraphicFramePr>
        <p:xfrm>
          <a:off x="498472" y="3756222"/>
          <a:ext cx="10664828" cy="1343966"/>
        </p:xfrm>
        <a:graphic>
          <a:graphicData uri="http://schemas.openxmlformats.org/drawingml/2006/table">
            <a:tbl>
              <a:tblPr>
                <a:tableStyleId>{5C22544A-7EE6-4342-B048-85BDC9FD1C3A}</a:tableStyleId>
              </a:tblPr>
              <a:tblGrid>
                <a:gridCol w="3892553">
                  <a:extLst>
                    <a:ext uri="{9D8B030D-6E8A-4147-A177-3AD203B41FA5}">
                      <a16:colId xmlns:a16="http://schemas.microsoft.com/office/drawing/2014/main" val="921210270"/>
                    </a:ext>
                  </a:extLst>
                </a:gridCol>
                <a:gridCol w="2276475">
                  <a:extLst>
                    <a:ext uri="{9D8B030D-6E8A-4147-A177-3AD203B41FA5}">
                      <a16:colId xmlns:a16="http://schemas.microsoft.com/office/drawing/2014/main" val="2433894585"/>
                    </a:ext>
                  </a:extLst>
                </a:gridCol>
                <a:gridCol w="2095500">
                  <a:extLst>
                    <a:ext uri="{9D8B030D-6E8A-4147-A177-3AD203B41FA5}">
                      <a16:colId xmlns:a16="http://schemas.microsoft.com/office/drawing/2014/main" val="3100862491"/>
                    </a:ext>
                  </a:extLst>
                </a:gridCol>
                <a:gridCol w="2400300">
                  <a:extLst>
                    <a:ext uri="{9D8B030D-6E8A-4147-A177-3AD203B41FA5}">
                      <a16:colId xmlns:a16="http://schemas.microsoft.com/office/drawing/2014/main" val="3642087325"/>
                    </a:ext>
                  </a:extLst>
                </a:gridCol>
              </a:tblGrid>
              <a:tr h="267181">
                <a:tc>
                  <a:txBody>
                    <a:bodyPr/>
                    <a:lstStyle/>
                    <a:p>
                      <a:pPr algn="ctr" fontAlgn="b"/>
                      <a:r>
                        <a:rPr lang="en-GB" sz="1600" b="1" u="none" strike="noStrike" dirty="0">
                          <a:solidFill>
                            <a:schemeClr val="bg1"/>
                          </a:solidFill>
                          <a:effectLst/>
                        </a:rPr>
                        <a:t>Lot </a:t>
                      </a:r>
                      <a:endParaRPr lang="en-GB" sz="1600" b="1" i="0" u="none" strike="noStrike" dirty="0">
                        <a:solidFill>
                          <a:schemeClr val="bg1"/>
                        </a:solidFill>
                        <a:effectLst/>
                        <a:latin typeface="Calibri" panose="020F0502020204030204" pitchFamily="34" charset="0"/>
                      </a:endParaRPr>
                    </a:p>
                  </a:txBody>
                  <a:tcPr marL="6350" marR="6350" marT="6350" marB="0" anchor="b">
                    <a:solidFill>
                      <a:srgbClr val="1D2649"/>
                    </a:solidFill>
                  </a:tcPr>
                </a:tc>
                <a:tc>
                  <a:txBody>
                    <a:bodyPr/>
                    <a:lstStyle/>
                    <a:p>
                      <a:pPr algn="ctr" fontAlgn="b"/>
                      <a:r>
                        <a:rPr lang="en-GB" sz="1600" b="1" u="none" strike="noStrike" dirty="0">
                          <a:solidFill>
                            <a:schemeClr val="bg1"/>
                          </a:solidFill>
                          <a:effectLst/>
                        </a:rPr>
                        <a:t>2019/20</a:t>
                      </a:r>
                      <a:endParaRPr lang="en-GB" sz="1600" b="1" i="0" u="none" strike="noStrike" dirty="0">
                        <a:solidFill>
                          <a:schemeClr val="bg1"/>
                        </a:solidFill>
                        <a:effectLst/>
                        <a:latin typeface="Calibri" panose="020F0502020204030204" pitchFamily="34" charset="0"/>
                      </a:endParaRPr>
                    </a:p>
                  </a:txBody>
                  <a:tcPr marL="6350" marR="6350" marT="6350" marB="0" anchor="b">
                    <a:solidFill>
                      <a:srgbClr val="1D2649"/>
                    </a:solidFill>
                  </a:tcPr>
                </a:tc>
                <a:tc>
                  <a:txBody>
                    <a:bodyPr/>
                    <a:lstStyle/>
                    <a:p>
                      <a:pPr algn="ctr" fontAlgn="b"/>
                      <a:r>
                        <a:rPr lang="en-GB" sz="1600" b="1" u="none" strike="noStrike" dirty="0">
                          <a:solidFill>
                            <a:schemeClr val="bg1"/>
                          </a:solidFill>
                          <a:effectLst/>
                        </a:rPr>
                        <a:t>2020/21</a:t>
                      </a:r>
                      <a:endParaRPr lang="en-GB" sz="1600" b="1" i="0" u="none" strike="noStrike" dirty="0">
                        <a:solidFill>
                          <a:schemeClr val="bg1"/>
                        </a:solidFill>
                        <a:effectLst/>
                        <a:latin typeface="Calibri" panose="020F0502020204030204" pitchFamily="34" charset="0"/>
                      </a:endParaRPr>
                    </a:p>
                  </a:txBody>
                  <a:tcPr marL="6350" marR="6350" marT="6350" marB="0" anchor="b">
                    <a:solidFill>
                      <a:srgbClr val="1D2649"/>
                    </a:solidFill>
                  </a:tcPr>
                </a:tc>
                <a:tc>
                  <a:txBody>
                    <a:bodyPr/>
                    <a:lstStyle/>
                    <a:p>
                      <a:pPr algn="ctr" fontAlgn="b"/>
                      <a:r>
                        <a:rPr lang="en-GB" sz="1600" b="1" u="none" strike="noStrike" dirty="0">
                          <a:solidFill>
                            <a:schemeClr val="bg1"/>
                          </a:solidFill>
                          <a:effectLst/>
                        </a:rPr>
                        <a:t>2021/22 (excluding Q4)</a:t>
                      </a:r>
                      <a:endParaRPr lang="en-GB" sz="1600" b="1" i="0" u="none" strike="noStrike" dirty="0">
                        <a:solidFill>
                          <a:schemeClr val="bg1"/>
                        </a:solidFill>
                        <a:effectLst/>
                        <a:latin typeface="Calibri" panose="020F0502020204030204" pitchFamily="34" charset="0"/>
                      </a:endParaRPr>
                    </a:p>
                  </a:txBody>
                  <a:tcPr marL="6350" marR="6350" marT="6350" marB="0" anchor="b">
                    <a:solidFill>
                      <a:srgbClr val="1D2649"/>
                    </a:solidFill>
                  </a:tcPr>
                </a:tc>
                <a:extLst>
                  <a:ext uri="{0D108BD9-81ED-4DB2-BD59-A6C34878D82A}">
                    <a16:rowId xmlns:a16="http://schemas.microsoft.com/office/drawing/2014/main" val="1588444620"/>
                  </a:ext>
                </a:extLst>
              </a:tr>
              <a:tr h="275242">
                <a:tc>
                  <a:txBody>
                    <a:bodyPr/>
                    <a:lstStyle/>
                    <a:p>
                      <a:pPr algn="l" fontAlgn="b"/>
                      <a:r>
                        <a:rPr lang="en-GB" sz="1600" u="none" strike="noStrike" dirty="0">
                          <a:effectLst/>
                        </a:rPr>
                        <a:t>Lot 1- Office Furniture (Mainland UK &amp; Islands)</a:t>
                      </a:r>
                      <a:endParaRPr lang="en-GB"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600" u="none" strike="noStrike" dirty="0">
                          <a:effectLst/>
                        </a:rPr>
                        <a:t>£5,053,795.38</a:t>
                      </a:r>
                      <a:endParaRPr lang="en-GB"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600" u="none" strike="noStrike">
                          <a:effectLst/>
                        </a:rPr>
                        <a:t>£6,507,401.73</a:t>
                      </a:r>
                      <a:endParaRPr lang="en-GB" sz="16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GB" sz="1600" u="none" strike="noStrike">
                          <a:effectLst/>
                        </a:rPr>
                        <a:t>£6,941,697.44</a:t>
                      </a:r>
                      <a:endParaRPr lang="en-GB" sz="16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211020536"/>
                  </a:ext>
                </a:extLst>
              </a:tr>
              <a:tr h="267181">
                <a:tc>
                  <a:txBody>
                    <a:bodyPr/>
                    <a:lstStyle/>
                    <a:p>
                      <a:pPr algn="l" fontAlgn="b"/>
                      <a:r>
                        <a:rPr lang="en-GB" sz="1600" u="none" strike="noStrike" dirty="0">
                          <a:effectLst/>
                        </a:rPr>
                        <a:t>Lot 2-Office Furniture (Northern Ireland)</a:t>
                      </a:r>
                      <a:endParaRPr lang="en-GB"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600" u="none" strike="noStrike" dirty="0">
                          <a:effectLst/>
                        </a:rPr>
                        <a:t>£960,399.53</a:t>
                      </a:r>
                      <a:endParaRPr lang="en-GB"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600" u="none" strike="noStrike">
                          <a:effectLst/>
                        </a:rPr>
                        <a:t>£233,407.84</a:t>
                      </a:r>
                      <a:endParaRPr lang="en-GB" sz="16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GB" sz="1600" u="none" strike="noStrike">
                          <a:effectLst/>
                        </a:rPr>
                        <a:t>£397,863.78</a:t>
                      </a:r>
                      <a:endParaRPr lang="en-GB" sz="16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091349262"/>
                  </a:ext>
                </a:extLst>
              </a:tr>
              <a:tr h="267181">
                <a:tc>
                  <a:txBody>
                    <a:bodyPr/>
                    <a:lstStyle/>
                    <a:p>
                      <a:pPr algn="l" fontAlgn="b"/>
                      <a:r>
                        <a:rPr lang="en-GB" sz="1600" u="none" strike="noStrike" dirty="0">
                          <a:effectLst/>
                        </a:rPr>
                        <a:t>Lot 3- Residential Furniture (Northern Ireland)</a:t>
                      </a:r>
                      <a:endParaRPr lang="en-GB"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600" u="none" strike="noStrike" dirty="0">
                          <a:effectLst/>
                        </a:rPr>
                        <a:t>£108,303.27</a:t>
                      </a:r>
                      <a:endParaRPr lang="en-GB"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600" u="none" strike="noStrike" dirty="0">
                          <a:effectLst/>
                        </a:rPr>
                        <a:t>£196,360.69</a:t>
                      </a:r>
                      <a:endParaRPr lang="en-GB"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600" u="none" strike="noStrike" dirty="0">
                          <a:effectLst/>
                        </a:rPr>
                        <a:t>£138,300.75</a:t>
                      </a:r>
                      <a:endParaRPr lang="en-GB" sz="16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025655493"/>
                  </a:ext>
                </a:extLst>
              </a:tr>
              <a:tr h="267181">
                <a:tc>
                  <a:txBody>
                    <a:bodyPr/>
                    <a:lstStyle/>
                    <a:p>
                      <a:pPr algn="l" fontAlgn="b"/>
                      <a:r>
                        <a:rPr lang="en-GB" sz="1600" b="1" u="none" strike="noStrike" dirty="0">
                          <a:effectLst/>
                        </a:rPr>
                        <a:t>Grand Total</a:t>
                      </a:r>
                      <a:endParaRPr lang="en-GB"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600" b="1" u="none" strike="noStrike" dirty="0">
                          <a:effectLst/>
                        </a:rPr>
                        <a:t>£6,122,498.18</a:t>
                      </a:r>
                      <a:endParaRPr lang="en-GB"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600" b="1" u="none" strike="noStrike" dirty="0">
                          <a:effectLst/>
                        </a:rPr>
                        <a:t>£6,937,170.26</a:t>
                      </a:r>
                      <a:endParaRPr lang="en-GB"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600" b="1" u="none" strike="noStrike" dirty="0">
                          <a:effectLst/>
                        </a:rPr>
                        <a:t>£7,477,861.97</a:t>
                      </a:r>
                      <a:endParaRPr lang="en-GB" sz="16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97790925"/>
                  </a:ext>
                </a:extLst>
              </a:tr>
            </a:tbl>
          </a:graphicData>
        </a:graphic>
      </p:graphicFrame>
    </p:spTree>
    <p:extLst>
      <p:ext uri="{BB962C8B-B14F-4D97-AF65-F5344CB8AC3E}">
        <p14:creationId xmlns:p14="http://schemas.microsoft.com/office/powerpoint/2010/main" val="1938965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3121B8-0CA7-4AFC-BA4A-12DD686FD4DC}"/>
              </a:ext>
            </a:extLst>
          </p:cNvPr>
          <p:cNvSpPr/>
          <p:nvPr/>
        </p:nvSpPr>
        <p:spPr>
          <a:xfrm rot="315602">
            <a:off x="-139694" y="6282837"/>
            <a:ext cx="12338048" cy="1140342"/>
          </a:xfrm>
          <a:custGeom>
            <a:avLst/>
            <a:gdLst>
              <a:gd name="connsiteX0" fmla="*/ 0 w 17473085"/>
              <a:gd name="connsiteY0" fmla="*/ 0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0 w 17473085"/>
              <a:gd name="connsiteY4" fmla="*/ 0 h 2459048"/>
              <a:gd name="connsiteX0" fmla="*/ 2379817 w 17473085"/>
              <a:gd name="connsiteY0" fmla="*/ 43267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2379817 w 17473085"/>
              <a:gd name="connsiteY4" fmla="*/ 43267 h 2459048"/>
              <a:gd name="connsiteX0" fmla="*/ 0 w 15093268"/>
              <a:gd name="connsiteY0" fmla="*/ 43267 h 2459048"/>
              <a:gd name="connsiteX1" fmla="*/ 15093268 w 15093268"/>
              <a:gd name="connsiteY1" fmla="*/ 0 h 2459048"/>
              <a:gd name="connsiteX2" fmla="*/ 15093268 w 15093268"/>
              <a:gd name="connsiteY2" fmla="*/ 2459048 h 2459048"/>
              <a:gd name="connsiteX3" fmla="*/ 110349 w 15093268"/>
              <a:gd name="connsiteY3" fmla="*/ 1326103 h 2459048"/>
              <a:gd name="connsiteX4" fmla="*/ 0 w 15093268"/>
              <a:gd name="connsiteY4" fmla="*/ 43267 h 2459048"/>
              <a:gd name="connsiteX0" fmla="*/ 0 w 15093268"/>
              <a:gd name="connsiteY0" fmla="*/ 43267 h 1326103"/>
              <a:gd name="connsiteX1" fmla="*/ 15093268 w 15093268"/>
              <a:gd name="connsiteY1" fmla="*/ 0 h 1326103"/>
              <a:gd name="connsiteX2" fmla="*/ 12387589 w 15093268"/>
              <a:gd name="connsiteY2" fmla="*/ 142826 h 1326103"/>
              <a:gd name="connsiteX3" fmla="*/ 110349 w 15093268"/>
              <a:gd name="connsiteY3" fmla="*/ 1326103 h 1326103"/>
              <a:gd name="connsiteX4" fmla="*/ 0 w 15093268"/>
              <a:gd name="connsiteY4" fmla="*/ 43267 h 1326103"/>
              <a:gd name="connsiteX0" fmla="*/ 0 w 12402135"/>
              <a:gd name="connsiteY0" fmla="*/ 0 h 1282836"/>
              <a:gd name="connsiteX1" fmla="*/ 12402135 w 12402135"/>
              <a:gd name="connsiteY1" fmla="*/ 15005 h 1282836"/>
              <a:gd name="connsiteX2" fmla="*/ 12387589 w 12402135"/>
              <a:gd name="connsiteY2" fmla="*/ 99559 h 1282836"/>
              <a:gd name="connsiteX3" fmla="*/ 110349 w 12402135"/>
              <a:gd name="connsiteY3" fmla="*/ 1282836 h 1282836"/>
              <a:gd name="connsiteX4" fmla="*/ 0 w 12402135"/>
              <a:gd name="connsiteY4" fmla="*/ 0 h 1282836"/>
              <a:gd name="connsiteX0" fmla="*/ 0 w 12402135"/>
              <a:gd name="connsiteY0" fmla="*/ 0 h 1119859"/>
              <a:gd name="connsiteX1" fmla="*/ 12402135 w 12402135"/>
              <a:gd name="connsiteY1" fmla="*/ 15005 h 1119859"/>
              <a:gd name="connsiteX2" fmla="*/ 12387589 w 12402135"/>
              <a:gd name="connsiteY2" fmla="*/ 99559 h 1119859"/>
              <a:gd name="connsiteX3" fmla="*/ 139071 w 12402135"/>
              <a:gd name="connsiteY3" fmla="*/ 1119859 h 1119859"/>
              <a:gd name="connsiteX4" fmla="*/ 0 w 12402135"/>
              <a:gd name="connsiteY4" fmla="*/ 0 h 1119859"/>
              <a:gd name="connsiteX0" fmla="*/ 0 w 12342121"/>
              <a:gd name="connsiteY0" fmla="*/ 0 h 1108535"/>
              <a:gd name="connsiteX1" fmla="*/ 12342121 w 12342121"/>
              <a:gd name="connsiteY1" fmla="*/ 3681 h 1108535"/>
              <a:gd name="connsiteX2" fmla="*/ 12327575 w 12342121"/>
              <a:gd name="connsiteY2" fmla="*/ 88235 h 1108535"/>
              <a:gd name="connsiteX3" fmla="*/ 79057 w 12342121"/>
              <a:gd name="connsiteY3" fmla="*/ 1108535 h 1108535"/>
              <a:gd name="connsiteX4" fmla="*/ 0 w 12342121"/>
              <a:gd name="connsiteY4" fmla="*/ 0 h 1108535"/>
              <a:gd name="connsiteX0" fmla="*/ 0 w 12342121"/>
              <a:gd name="connsiteY0" fmla="*/ 0 h 1106227"/>
              <a:gd name="connsiteX1" fmla="*/ 12342121 w 12342121"/>
              <a:gd name="connsiteY1" fmla="*/ 3681 h 1106227"/>
              <a:gd name="connsiteX2" fmla="*/ 12327575 w 12342121"/>
              <a:gd name="connsiteY2" fmla="*/ 88235 h 1106227"/>
              <a:gd name="connsiteX3" fmla="*/ 104118 w 12342121"/>
              <a:gd name="connsiteY3" fmla="*/ 1106227 h 1106227"/>
              <a:gd name="connsiteX4" fmla="*/ 0 w 12342121"/>
              <a:gd name="connsiteY4" fmla="*/ 0 h 1106227"/>
              <a:gd name="connsiteX0" fmla="*/ 0 w 12339054"/>
              <a:gd name="connsiteY0" fmla="*/ 29631 h 1135858"/>
              <a:gd name="connsiteX1" fmla="*/ 12339054 w 12339054"/>
              <a:gd name="connsiteY1" fmla="*/ 0 h 1135858"/>
              <a:gd name="connsiteX2" fmla="*/ 12327575 w 12339054"/>
              <a:gd name="connsiteY2" fmla="*/ 117866 h 1135858"/>
              <a:gd name="connsiteX3" fmla="*/ 104118 w 12339054"/>
              <a:gd name="connsiteY3" fmla="*/ 1135858 h 1135858"/>
              <a:gd name="connsiteX4" fmla="*/ 0 w 12339054"/>
              <a:gd name="connsiteY4" fmla="*/ 29631 h 1135858"/>
              <a:gd name="connsiteX0" fmla="*/ 0 w 12339054"/>
              <a:gd name="connsiteY0" fmla="*/ 29631 h 1135858"/>
              <a:gd name="connsiteX1" fmla="*/ 12339054 w 12339054"/>
              <a:gd name="connsiteY1" fmla="*/ 0 h 1135858"/>
              <a:gd name="connsiteX2" fmla="*/ 12330641 w 12339054"/>
              <a:gd name="connsiteY2" fmla="*/ 151179 h 1135858"/>
              <a:gd name="connsiteX3" fmla="*/ 104118 w 12339054"/>
              <a:gd name="connsiteY3" fmla="*/ 1135858 h 1135858"/>
              <a:gd name="connsiteX4" fmla="*/ 0 w 12339054"/>
              <a:gd name="connsiteY4" fmla="*/ 29631 h 1135858"/>
              <a:gd name="connsiteX0" fmla="*/ 0 w 12339054"/>
              <a:gd name="connsiteY0" fmla="*/ 29631 h 1103567"/>
              <a:gd name="connsiteX1" fmla="*/ 12339054 w 12339054"/>
              <a:gd name="connsiteY1" fmla="*/ 0 h 1103567"/>
              <a:gd name="connsiteX2" fmla="*/ 12330641 w 12339054"/>
              <a:gd name="connsiteY2" fmla="*/ 151179 h 1103567"/>
              <a:gd name="connsiteX3" fmla="*/ 89947 w 12339054"/>
              <a:gd name="connsiteY3" fmla="*/ 1103567 h 1103567"/>
              <a:gd name="connsiteX4" fmla="*/ 0 w 12339054"/>
              <a:gd name="connsiteY4" fmla="*/ 29631 h 1103567"/>
              <a:gd name="connsiteX0" fmla="*/ 0 w 12336725"/>
              <a:gd name="connsiteY0" fmla="*/ 54924 h 1128860"/>
              <a:gd name="connsiteX1" fmla="*/ 12336725 w 12336725"/>
              <a:gd name="connsiteY1" fmla="*/ 0 h 1128860"/>
              <a:gd name="connsiteX2" fmla="*/ 12330641 w 12336725"/>
              <a:gd name="connsiteY2" fmla="*/ 176472 h 1128860"/>
              <a:gd name="connsiteX3" fmla="*/ 89947 w 12336725"/>
              <a:gd name="connsiteY3" fmla="*/ 1128860 h 1128860"/>
              <a:gd name="connsiteX4" fmla="*/ 0 w 12336725"/>
              <a:gd name="connsiteY4" fmla="*/ 54924 h 1128860"/>
              <a:gd name="connsiteX0" fmla="*/ 0 w 12338048"/>
              <a:gd name="connsiteY0" fmla="*/ 54924 h 1128860"/>
              <a:gd name="connsiteX1" fmla="*/ 12336725 w 12338048"/>
              <a:gd name="connsiteY1" fmla="*/ 0 h 1128860"/>
              <a:gd name="connsiteX2" fmla="*/ 12338048 w 12338048"/>
              <a:gd name="connsiteY2" fmla="*/ 118398 h 1128860"/>
              <a:gd name="connsiteX3" fmla="*/ 89947 w 12338048"/>
              <a:gd name="connsiteY3" fmla="*/ 1128860 h 1128860"/>
              <a:gd name="connsiteX4" fmla="*/ 0 w 12338048"/>
              <a:gd name="connsiteY4" fmla="*/ 54924 h 1128860"/>
              <a:gd name="connsiteX0" fmla="*/ 0 w 12338048"/>
              <a:gd name="connsiteY0" fmla="*/ 54924 h 1102403"/>
              <a:gd name="connsiteX1" fmla="*/ 12336725 w 12338048"/>
              <a:gd name="connsiteY1" fmla="*/ 0 h 1102403"/>
              <a:gd name="connsiteX2" fmla="*/ 12338048 w 12338048"/>
              <a:gd name="connsiteY2" fmla="*/ 118398 h 1102403"/>
              <a:gd name="connsiteX3" fmla="*/ 100265 w 12338048"/>
              <a:gd name="connsiteY3" fmla="*/ 1102403 h 1102403"/>
              <a:gd name="connsiteX4" fmla="*/ 0 w 12338048"/>
              <a:gd name="connsiteY4" fmla="*/ 54924 h 1102403"/>
              <a:gd name="connsiteX0" fmla="*/ 0 w 12338048"/>
              <a:gd name="connsiteY0" fmla="*/ 54924 h 1140342"/>
              <a:gd name="connsiteX1" fmla="*/ 12336725 w 12338048"/>
              <a:gd name="connsiteY1" fmla="*/ 0 h 1140342"/>
              <a:gd name="connsiteX2" fmla="*/ 12338048 w 12338048"/>
              <a:gd name="connsiteY2" fmla="*/ 118398 h 1140342"/>
              <a:gd name="connsiteX3" fmla="*/ 103758 w 12338048"/>
              <a:gd name="connsiteY3" fmla="*/ 1140342 h 1140342"/>
              <a:gd name="connsiteX4" fmla="*/ 0 w 12338048"/>
              <a:gd name="connsiteY4" fmla="*/ 54924 h 1140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38048" h="1140342">
                <a:moveTo>
                  <a:pt x="0" y="54924"/>
                </a:moveTo>
                <a:lnTo>
                  <a:pt x="12336725" y="0"/>
                </a:lnTo>
                <a:lnTo>
                  <a:pt x="12338048" y="118398"/>
                </a:lnTo>
                <a:lnTo>
                  <a:pt x="103758" y="1140342"/>
                </a:lnTo>
                <a:lnTo>
                  <a:pt x="0" y="54924"/>
                </a:lnTo>
                <a:close/>
              </a:path>
            </a:pathLst>
          </a:custGeom>
          <a:solidFill>
            <a:srgbClr val="74B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920E2B90-27F5-41A8-813D-E2F7C8E8B4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799" y="6451600"/>
            <a:ext cx="6178141" cy="304843"/>
          </a:xfrm>
          <a:prstGeom prst="rect">
            <a:avLst/>
          </a:prstGeom>
        </p:spPr>
      </p:pic>
      <p:pic>
        <p:nvPicPr>
          <p:cNvPr id="3" name="Picture 2" descr="Text&#10;&#10;Description automatically generated">
            <a:extLst>
              <a:ext uri="{FF2B5EF4-FFF2-40B4-BE49-F238E27FC236}">
                <a16:creationId xmlns:a16="http://schemas.microsoft.com/office/drawing/2014/main" id="{8E2F54E2-AB26-4860-B4F9-9BBDBF5FA5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5869" y="91870"/>
            <a:ext cx="2651579" cy="1354279"/>
          </a:xfrm>
          <a:prstGeom prst="rect">
            <a:avLst/>
          </a:prstGeom>
        </p:spPr>
      </p:pic>
      <p:sp>
        <p:nvSpPr>
          <p:cNvPr id="2" name="Title 1">
            <a:extLst>
              <a:ext uri="{FF2B5EF4-FFF2-40B4-BE49-F238E27FC236}">
                <a16:creationId xmlns:a16="http://schemas.microsoft.com/office/drawing/2014/main" id="{F5619353-145D-48CA-9C5A-A176118BFAB5}"/>
              </a:ext>
            </a:extLst>
          </p:cNvPr>
          <p:cNvSpPr>
            <a:spLocks noGrp="1"/>
          </p:cNvSpPr>
          <p:nvPr>
            <p:ph type="title"/>
          </p:nvPr>
        </p:nvSpPr>
        <p:spPr>
          <a:xfrm>
            <a:off x="256058" y="-115660"/>
            <a:ext cx="10515600" cy="1325563"/>
          </a:xfrm>
        </p:spPr>
        <p:txBody>
          <a:bodyPr/>
          <a:lstStyle/>
          <a:p>
            <a:r>
              <a:rPr lang="en-GB" dirty="0">
                <a:solidFill>
                  <a:srgbClr val="1D2649"/>
                </a:solidFill>
              </a:rPr>
              <a:t>Scope &amp; Coverage- Products</a:t>
            </a:r>
          </a:p>
        </p:txBody>
      </p:sp>
      <p:sp>
        <p:nvSpPr>
          <p:cNvPr id="5" name="Content Placeholder 4">
            <a:extLst>
              <a:ext uri="{FF2B5EF4-FFF2-40B4-BE49-F238E27FC236}">
                <a16:creationId xmlns:a16="http://schemas.microsoft.com/office/drawing/2014/main" id="{949E55FE-F7D7-4DDC-BE10-5F976648FD32}"/>
              </a:ext>
            </a:extLst>
          </p:cNvPr>
          <p:cNvSpPr>
            <a:spLocks noGrp="1"/>
          </p:cNvSpPr>
          <p:nvPr>
            <p:ph idx="1"/>
          </p:nvPr>
        </p:nvSpPr>
        <p:spPr>
          <a:xfrm>
            <a:off x="373966" y="934186"/>
            <a:ext cx="10515600" cy="4477564"/>
          </a:xfrm>
        </p:spPr>
        <p:txBody>
          <a:bodyPr>
            <a:normAutofit/>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2000" u="sng" dirty="0">
                <a:latin typeface="Calibri" panose="020F0502020204030204"/>
              </a:rPr>
              <a:t>Lot 1 - Office Furniture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GB" sz="2000" dirty="0">
              <a:solidFill>
                <a:srgbClr val="FF0000"/>
              </a:solidFill>
              <a:latin typeface="Calibri" panose="020F0502020204030204"/>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2000" dirty="0">
                <a:solidFill>
                  <a:srgbClr val="FF0000"/>
                </a:solidFill>
                <a:latin typeface="Calibri" panose="020F0502020204030204"/>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GB" dirty="0"/>
          </a:p>
        </p:txBody>
      </p:sp>
      <p:graphicFrame>
        <p:nvGraphicFramePr>
          <p:cNvPr id="6" name="Table 6">
            <a:extLst>
              <a:ext uri="{FF2B5EF4-FFF2-40B4-BE49-F238E27FC236}">
                <a16:creationId xmlns:a16="http://schemas.microsoft.com/office/drawing/2014/main" id="{482715E9-2E6B-1772-17B3-9769D127809C}"/>
              </a:ext>
            </a:extLst>
          </p:cNvPr>
          <p:cNvGraphicFramePr>
            <a:graphicFrameLocks noGrp="1"/>
          </p:cNvGraphicFramePr>
          <p:nvPr>
            <p:extLst>
              <p:ext uri="{D42A27DB-BD31-4B8C-83A1-F6EECF244321}">
                <p14:modId xmlns:p14="http://schemas.microsoft.com/office/powerpoint/2010/main" val="2478809864"/>
              </p:ext>
            </p:extLst>
          </p:nvPr>
        </p:nvGraphicFramePr>
        <p:xfrm>
          <a:off x="373966" y="1493312"/>
          <a:ext cx="11444068" cy="4028440"/>
        </p:xfrm>
        <a:graphic>
          <a:graphicData uri="http://schemas.openxmlformats.org/drawingml/2006/table">
            <a:tbl>
              <a:tblPr firstRow="1" bandRow="1">
                <a:tableStyleId>{5C22544A-7EE6-4342-B048-85BDC9FD1C3A}</a:tableStyleId>
              </a:tblPr>
              <a:tblGrid>
                <a:gridCol w="5722034">
                  <a:extLst>
                    <a:ext uri="{9D8B030D-6E8A-4147-A177-3AD203B41FA5}">
                      <a16:colId xmlns:a16="http://schemas.microsoft.com/office/drawing/2014/main" val="3354926301"/>
                    </a:ext>
                  </a:extLst>
                </a:gridCol>
                <a:gridCol w="5722034">
                  <a:extLst>
                    <a:ext uri="{9D8B030D-6E8A-4147-A177-3AD203B41FA5}">
                      <a16:colId xmlns:a16="http://schemas.microsoft.com/office/drawing/2014/main" val="3041451470"/>
                    </a:ext>
                  </a:extLst>
                </a:gridCol>
              </a:tblGrid>
              <a:tr h="370840">
                <a:tc>
                  <a:txBody>
                    <a:bodyPr/>
                    <a:lstStyle/>
                    <a:p>
                      <a:r>
                        <a:rPr lang="en-GB" dirty="0"/>
                        <a:t>Mandatory</a:t>
                      </a:r>
                    </a:p>
                  </a:txBody>
                  <a:tcPr>
                    <a:solidFill>
                      <a:srgbClr val="183859"/>
                    </a:solidFill>
                  </a:tcPr>
                </a:tc>
                <a:tc>
                  <a:txBody>
                    <a:bodyPr/>
                    <a:lstStyle/>
                    <a:p>
                      <a:r>
                        <a:rPr lang="en-GB" dirty="0"/>
                        <a:t>Non-Mandatory</a:t>
                      </a:r>
                    </a:p>
                  </a:txBody>
                  <a:tcPr>
                    <a:solidFill>
                      <a:srgbClr val="183859"/>
                    </a:solidFill>
                  </a:tcPr>
                </a:tc>
                <a:extLst>
                  <a:ext uri="{0D108BD9-81ED-4DB2-BD59-A6C34878D82A}">
                    <a16:rowId xmlns:a16="http://schemas.microsoft.com/office/drawing/2014/main" val="3598844867"/>
                  </a:ext>
                </a:extLst>
              </a:tr>
              <a:tr h="370840">
                <a:tc>
                  <a:txBody>
                    <a:bodyPr/>
                    <a:lstStyle/>
                    <a:p>
                      <a:r>
                        <a:rPr lang="en-US" dirty="0"/>
                        <a:t>Desking (including office, bench, height adjustable, sit/stand desks and reception desking), </a:t>
                      </a:r>
                    </a:p>
                    <a:p>
                      <a:r>
                        <a:rPr lang="en-US" dirty="0"/>
                        <a:t>Tables (including general and flip top), </a:t>
                      </a:r>
                    </a:p>
                    <a:p>
                      <a:r>
                        <a:rPr lang="en-US" dirty="0"/>
                        <a:t>Task Seating (including office, task, </a:t>
                      </a:r>
                      <a:r>
                        <a:rPr lang="en-US" dirty="0" err="1"/>
                        <a:t>specialised</a:t>
                      </a:r>
                      <a:r>
                        <a:rPr lang="en-US" dirty="0"/>
                        <a:t> ergonomic), </a:t>
                      </a:r>
                    </a:p>
                    <a:p>
                      <a:r>
                        <a:rPr lang="en-US" dirty="0"/>
                        <a:t>General Seating ( including conference/visitor and stackable seating),</a:t>
                      </a:r>
                    </a:p>
                    <a:p>
                      <a:r>
                        <a:rPr lang="en-US" dirty="0"/>
                        <a:t>Breakout Furniture and other soft seating including sofas and stools </a:t>
                      </a:r>
                    </a:p>
                    <a:p>
                      <a:r>
                        <a:rPr lang="en-US" dirty="0"/>
                        <a:t>Storage (including tambour units, bookcases, display units, storage units &amp; cupboards, filing cabinets and pedestals), </a:t>
                      </a:r>
                    </a:p>
                    <a:p>
                      <a:r>
                        <a:rPr lang="en-US" dirty="0"/>
                        <a:t>Screening</a:t>
                      </a:r>
                    </a:p>
                    <a:p>
                      <a:r>
                        <a:rPr lang="en-US" dirty="0"/>
                        <a:t>Pods.</a:t>
                      </a:r>
                    </a:p>
                    <a:p>
                      <a:endParaRPr lang="en-GB" dirty="0"/>
                    </a:p>
                  </a:txBody>
                  <a:tcPr/>
                </a:tc>
                <a:tc>
                  <a:txBody>
                    <a:bodyPr/>
                    <a:lstStyle/>
                    <a:p>
                      <a:r>
                        <a:rPr lang="en-US" dirty="0"/>
                        <a:t>Reception area Furniture, </a:t>
                      </a:r>
                    </a:p>
                    <a:p>
                      <a:r>
                        <a:rPr lang="en-US" dirty="0"/>
                        <a:t>Bar/Bistro/Restaurant Furniture, </a:t>
                      </a:r>
                    </a:p>
                    <a:p>
                      <a:r>
                        <a:rPr lang="en-US" dirty="0"/>
                        <a:t>Exam Desking, </a:t>
                      </a:r>
                    </a:p>
                    <a:p>
                      <a:r>
                        <a:rPr lang="en-US" dirty="0"/>
                        <a:t>Meeting rooms</a:t>
                      </a:r>
                    </a:p>
                    <a:p>
                      <a:r>
                        <a:rPr lang="en-US" dirty="0"/>
                        <a:t>Kitchen Furniture for Staff use, </a:t>
                      </a:r>
                    </a:p>
                    <a:p>
                      <a:r>
                        <a:rPr lang="en-US" dirty="0"/>
                        <a:t>Bespoke Furniture, </a:t>
                      </a:r>
                    </a:p>
                    <a:p>
                      <a:endParaRPr lang="en-GB" dirty="0"/>
                    </a:p>
                  </a:txBody>
                  <a:tcPr/>
                </a:tc>
                <a:extLst>
                  <a:ext uri="{0D108BD9-81ED-4DB2-BD59-A6C34878D82A}">
                    <a16:rowId xmlns:a16="http://schemas.microsoft.com/office/drawing/2014/main" val="2305402113"/>
                  </a:ext>
                </a:extLst>
              </a:tr>
            </a:tbl>
          </a:graphicData>
        </a:graphic>
      </p:graphicFrame>
      <p:sp>
        <p:nvSpPr>
          <p:cNvPr id="7" name="TextBox 6">
            <a:extLst>
              <a:ext uri="{FF2B5EF4-FFF2-40B4-BE49-F238E27FC236}">
                <a16:creationId xmlns:a16="http://schemas.microsoft.com/office/drawing/2014/main" id="{BC716E09-5722-8F54-87A8-B5E0AD612B31}"/>
              </a:ext>
            </a:extLst>
          </p:cNvPr>
          <p:cNvSpPr txBox="1"/>
          <p:nvPr/>
        </p:nvSpPr>
        <p:spPr>
          <a:xfrm>
            <a:off x="336721" y="5521752"/>
            <a:ext cx="11385218" cy="338554"/>
          </a:xfrm>
          <a:prstGeom prst="rect">
            <a:avLst/>
          </a:prstGeom>
          <a:noFill/>
        </p:spPr>
        <p:txBody>
          <a:bodyPr wrap="square" rtlCol="0">
            <a:spAutoFit/>
          </a:bodyPr>
          <a:lstStyle/>
          <a:p>
            <a:r>
              <a:rPr lang="en-US" sz="1600" b="1" u="sng" dirty="0">
                <a:solidFill>
                  <a:srgbClr val="1B6875"/>
                </a:solidFill>
              </a:rPr>
              <a:t>Question</a:t>
            </a:r>
            <a:r>
              <a:rPr lang="en-US" sz="1600" b="1" dirty="0">
                <a:solidFill>
                  <a:srgbClr val="1B6875"/>
                </a:solidFill>
              </a:rPr>
              <a:t>: Is there anything that should be added to this list?  Should the mandatory/non-mandatory coverage be changed?</a:t>
            </a:r>
            <a:endParaRPr lang="en-GB" sz="1600" b="1" dirty="0">
              <a:solidFill>
                <a:srgbClr val="1B6875"/>
              </a:solidFill>
            </a:endParaRPr>
          </a:p>
        </p:txBody>
      </p:sp>
    </p:spTree>
    <p:extLst>
      <p:ext uri="{BB962C8B-B14F-4D97-AF65-F5344CB8AC3E}">
        <p14:creationId xmlns:p14="http://schemas.microsoft.com/office/powerpoint/2010/main" val="2299402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3121B8-0CA7-4AFC-BA4A-12DD686FD4DC}"/>
              </a:ext>
            </a:extLst>
          </p:cNvPr>
          <p:cNvSpPr/>
          <p:nvPr/>
        </p:nvSpPr>
        <p:spPr>
          <a:xfrm rot="315602">
            <a:off x="-139694" y="6282837"/>
            <a:ext cx="12338048" cy="1140342"/>
          </a:xfrm>
          <a:custGeom>
            <a:avLst/>
            <a:gdLst>
              <a:gd name="connsiteX0" fmla="*/ 0 w 17473085"/>
              <a:gd name="connsiteY0" fmla="*/ 0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0 w 17473085"/>
              <a:gd name="connsiteY4" fmla="*/ 0 h 2459048"/>
              <a:gd name="connsiteX0" fmla="*/ 2379817 w 17473085"/>
              <a:gd name="connsiteY0" fmla="*/ 43267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2379817 w 17473085"/>
              <a:gd name="connsiteY4" fmla="*/ 43267 h 2459048"/>
              <a:gd name="connsiteX0" fmla="*/ 0 w 15093268"/>
              <a:gd name="connsiteY0" fmla="*/ 43267 h 2459048"/>
              <a:gd name="connsiteX1" fmla="*/ 15093268 w 15093268"/>
              <a:gd name="connsiteY1" fmla="*/ 0 h 2459048"/>
              <a:gd name="connsiteX2" fmla="*/ 15093268 w 15093268"/>
              <a:gd name="connsiteY2" fmla="*/ 2459048 h 2459048"/>
              <a:gd name="connsiteX3" fmla="*/ 110349 w 15093268"/>
              <a:gd name="connsiteY3" fmla="*/ 1326103 h 2459048"/>
              <a:gd name="connsiteX4" fmla="*/ 0 w 15093268"/>
              <a:gd name="connsiteY4" fmla="*/ 43267 h 2459048"/>
              <a:gd name="connsiteX0" fmla="*/ 0 w 15093268"/>
              <a:gd name="connsiteY0" fmla="*/ 43267 h 1326103"/>
              <a:gd name="connsiteX1" fmla="*/ 15093268 w 15093268"/>
              <a:gd name="connsiteY1" fmla="*/ 0 h 1326103"/>
              <a:gd name="connsiteX2" fmla="*/ 12387589 w 15093268"/>
              <a:gd name="connsiteY2" fmla="*/ 142826 h 1326103"/>
              <a:gd name="connsiteX3" fmla="*/ 110349 w 15093268"/>
              <a:gd name="connsiteY3" fmla="*/ 1326103 h 1326103"/>
              <a:gd name="connsiteX4" fmla="*/ 0 w 15093268"/>
              <a:gd name="connsiteY4" fmla="*/ 43267 h 1326103"/>
              <a:gd name="connsiteX0" fmla="*/ 0 w 12402135"/>
              <a:gd name="connsiteY0" fmla="*/ 0 h 1282836"/>
              <a:gd name="connsiteX1" fmla="*/ 12402135 w 12402135"/>
              <a:gd name="connsiteY1" fmla="*/ 15005 h 1282836"/>
              <a:gd name="connsiteX2" fmla="*/ 12387589 w 12402135"/>
              <a:gd name="connsiteY2" fmla="*/ 99559 h 1282836"/>
              <a:gd name="connsiteX3" fmla="*/ 110349 w 12402135"/>
              <a:gd name="connsiteY3" fmla="*/ 1282836 h 1282836"/>
              <a:gd name="connsiteX4" fmla="*/ 0 w 12402135"/>
              <a:gd name="connsiteY4" fmla="*/ 0 h 1282836"/>
              <a:gd name="connsiteX0" fmla="*/ 0 w 12402135"/>
              <a:gd name="connsiteY0" fmla="*/ 0 h 1119859"/>
              <a:gd name="connsiteX1" fmla="*/ 12402135 w 12402135"/>
              <a:gd name="connsiteY1" fmla="*/ 15005 h 1119859"/>
              <a:gd name="connsiteX2" fmla="*/ 12387589 w 12402135"/>
              <a:gd name="connsiteY2" fmla="*/ 99559 h 1119859"/>
              <a:gd name="connsiteX3" fmla="*/ 139071 w 12402135"/>
              <a:gd name="connsiteY3" fmla="*/ 1119859 h 1119859"/>
              <a:gd name="connsiteX4" fmla="*/ 0 w 12402135"/>
              <a:gd name="connsiteY4" fmla="*/ 0 h 1119859"/>
              <a:gd name="connsiteX0" fmla="*/ 0 w 12342121"/>
              <a:gd name="connsiteY0" fmla="*/ 0 h 1108535"/>
              <a:gd name="connsiteX1" fmla="*/ 12342121 w 12342121"/>
              <a:gd name="connsiteY1" fmla="*/ 3681 h 1108535"/>
              <a:gd name="connsiteX2" fmla="*/ 12327575 w 12342121"/>
              <a:gd name="connsiteY2" fmla="*/ 88235 h 1108535"/>
              <a:gd name="connsiteX3" fmla="*/ 79057 w 12342121"/>
              <a:gd name="connsiteY3" fmla="*/ 1108535 h 1108535"/>
              <a:gd name="connsiteX4" fmla="*/ 0 w 12342121"/>
              <a:gd name="connsiteY4" fmla="*/ 0 h 1108535"/>
              <a:gd name="connsiteX0" fmla="*/ 0 w 12342121"/>
              <a:gd name="connsiteY0" fmla="*/ 0 h 1106227"/>
              <a:gd name="connsiteX1" fmla="*/ 12342121 w 12342121"/>
              <a:gd name="connsiteY1" fmla="*/ 3681 h 1106227"/>
              <a:gd name="connsiteX2" fmla="*/ 12327575 w 12342121"/>
              <a:gd name="connsiteY2" fmla="*/ 88235 h 1106227"/>
              <a:gd name="connsiteX3" fmla="*/ 104118 w 12342121"/>
              <a:gd name="connsiteY3" fmla="*/ 1106227 h 1106227"/>
              <a:gd name="connsiteX4" fmla="*/ 0 w 12342121"/>
              <a:gd name="connsiteY4" fmla="*/ 0 h 1106227"/>
              <a:gd name="connsiteX0" fmla="*/ 0 w 12339054"/>
              <a:gd name="connsiteY0" fmla="*/ 29631 h 1135858"/>
              <a:gd name="connsiteX1" fmla="*/ 12339054 w 12339054"/>
              <a:gd name="connsiteY1" fmla="*/ 0 h 1135858"/>
              <a:gd name="connsiteX2" fmla="*/ 12327575 w 12339054"/>
              <a:gd name="connsiteY2" fmla="*/ 117866 h 1135858"/>
              <a:gd name="connsiteX3" fmla="*/ 104118 w 12339054"/>
              <a:gd name="connsiteY3" fmla="*/ 1135858 h 1135858"/>
              <a:gd name="connsiteX4" fmla="*/ 0 w 12339054"/>
              <a:gd name="connsiteY4" fmla="*/ 29631 h 1135858"/>
              <a:gd name="connsiteX0" fmla="*/ 0 w 12339054"/>
              <a:gd name="connsiteY0" fmla="*/ 29631 h 1135858"/>
              <a:gd name="connsiteX1" fmla="*/ 12339054 w 12339054"/>
              <a:gd name="connsiteY1" fmla="*/ 0 h 1135858"/>
              <a:gd name="connsiteX2" fmla="*/ 12330641 w 12339054"/>
              <a:gd name="connsiteY2" fmla="*/ 151179 h 1135858"/>
              <a:gd name="connsiteX3" fmla="*/ 104118 w 12339054"/>
              <a:gd name="connsiteY3" fmla="*/ 1135858 h 1135858"/>
              <a:gd name="connsiteX4" fmla="*/ 0 w 12339054"/>
              <a:gd name="connsiteY4" fmla="*/ 29631 h 1135858"/>
              <a:gd name="connsiteX0" fmla="*/ 0 w 12339054"/>
              <a:gd name="connsiteY0" fmla="*/ 29631 h 1103567"/>
              <a:gd name="connsiteX1" fmla="*/ 12339054 w 12339054"/>
              <a:gd name="connsiteY1" fmla="*/ 0 h 1103567"/>
              <a:gd name="connsiteX2" fmla="*/ 12330641 w 12339054"/>
              <a:gd name="connsiteY2" fmla="*/ 151179 h 1103567"/>
              <a:gd name="connsiteX3" fmla="*/ 89947 w 12339054"/>
              <a:gd name="connsiteY3" fmla="*/ 1103567 h 1103567"/>
              <a:gd name="connsiteX4" fmla="*/ 0 w 12339054"/>
              <a:gd name="connsiteY4" fmla="*/ 29631 h 1103567"/>
              <a:gd name="connsiteX0" fmla="*/ 0 w 12336725"/>
              <a:gd name="connsiteY0" fmla="*/ 54924 h 1128860"/>
              <a:gd name="connsiteX1" fmla="*/ 12336725 w 12336725"/>
              <a:gd name="connsiteY1" fmla="*/ 0 h 1128860"/>
              <a:gd name="connsiteX2" fmla="*/ 12330641 w 12336725"/>
              <a:gd name="connsiteY2" fmla="*/ 176472 h 1128860"/>
              <a:gd name="connsiteX3" fmla="*/ 89947 w 12336725"/>
              <a:gd name="connsiteY3" fmla="*/ 1128860 h 1128860"/>
              <a:gd name="connsiteX4" fmla="*/ 0 w 12336725"/>
              <a:gd name="connsiteY4" fmla="*/ 54924 h 1128860"/>
              <a:gd name="connsiteX0" fmla="*/ 0 w 12338048"/>
              <a:gd name="connsiteY0" fmla="*/ 54924 h 1128860"/>
              <a:gd name="connsiteX1" fmla="*/ 12336725 w 12338048"/>
              <a:gd name="connsiteY1" fmla="*/ 0 h 1128860"/>
              <a:gd name="connsiteX2" fmla="*/ 12338048 w 12338048"/>
              <a:gd name="connsiteY2" fmla="*/ 118398 h 1128860"/>
              <a:gd name="connsiteX3" fmla="*/ 89947 w 12338048"/>
              <a:gd name="connsiteY3" fmla="*/ 1128860 h 1128860"/>
              <a:gd name="connsiteX4" fmla="*/ 0 w 12338048"/>
              <a:gd name="connsiteY4" fmla="*/ 54924 h 1128860"/>
              <a:gd name="connsiteX0" fmla="*/ 0 w 12338048"/>
              <a:gd name="connsiteY0" fmla="*/ 54924 h 1102403"/>
              <a:gd name="connsiteX1" fmla="*/ 12336725 w 12338048"/>
              <a:gd name="connsiteY1" fmla="*/ 0 h 1102403"/>
              <a:gd name="connsiteX2" fmla="*/ 12338048 w 12338048"/>
              <a:gd name="connsiteY2" fmla="*/ 118398 h 1102403"/>
              <a:gd name="connsiteX3" fmla="*/ 100265 w 12338048"/>
              <a:gd name="connsiteY3" fmla="*/ 1102403 h 1102403"/>
              <a:gd name="connsiteX4" fmla="*/ 0 w 12338048"/>
              <a:gd name="connsiteY4" fmla="*/ 54924 h 1102403"/>
              <a:gd name="connsiteX0" fmla="*/ 0 w 12338048"/>
              <a:gd name="connsiteY0" fmla="*/ 54924 h 1140342"/>
              <a:gd name="connsiteX1" fmla="*/ 12336725 w 12338048"/>
              <a:gd name="connsiteY1" fmla="*/ 0 h 1140342"/>
              <a:gd name="connsiteX2" fmla="*/ 12338048 w 12338048"/>
              <a:gd name="connsiteY2" fmla="*/ 118398 h 1140342"/>
              <a:gd name="connsiteX3" fmla="*/ 103758 w 12338048"/>
              <a:gd name="connsiteY3" fmla="*/ 1140342 h 1140342"/>
              <a:gd name="connsiteX4" fmla="*/ 0 w 12338048"/>
              <a:gd name="connsiteY4" fmla="*/ 54924 h 1140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38048" h="1140342">
                <a:moveTo>
                  <a:pt x="0" y="54924"/>
                </a:moveTo>
                <a:lnTo>
                  <a:pt x="12336725" y="0"/>
                </a:lnTo>
                <a:lnTo>
                  <a:pt x="12338048" y="118398"/>
                </a:lnTo>
                <a:lnTo>
                  <a:pt x="103758" y="1140342"/>
                </a:lnTo>
                <a:lnTo>
                  <a:pt x="0" y="54924"/>
                </a:lnTo>
                <a:close/>
              </a:path>
            </a:pathLst>
          </a:custGeom>
          <a:solidFill>
            <a:srgbClr val="74B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920E2B90-27F5-41A8-813D-E2F7C8E8B4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799" y="6451600"/>
            <a:ext cx="6178141" cy="304843"/>
          </a:xfrm>
          <a:prstGeom prst="rect">
            <a:avLst/>
          </a:prstGeom>
        </p:spPr>
      </p:pic>
      <p:pic>
        <p:nvPicPr>
          <p:cNvPr id="3" name="Picture 2" descr="Text&#10;&#10;Description automatically generated">
            <a:extLst>
              <a:ext uri="{FF2B5EF4-FFF2-40B4-BE49-F238E27FC236}">
                <a16:creationId xmlns:a16="http://schemas.microsoft.com/office/drawing/2014/main" id="{8E2F54E2-AB26-4860-B4F9-9BBDBF5FA5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5869" y="91870"/>
            <a:ext cx="2651579" cy="1354279"/>
          </a:xfrm>
          <a:prstGeom prst="rect">
            <a:avLst/>
          </a:prstGeom>
        </p:spPr>
      </p:pic>
      <p:sp>
        <p:nvSpPr>
          <p:cNvPr id="2" name="Title 1">
            <a:extLst>
              <a:ext uri="{FF2B5EF4-FFF2-40B4-BE49-F238E27FC236}">
                <a16:creationId xmlns:a16="http://schemas.microsoft.com/office/drawing/2014/main" id="{F5619353-145D-48CA-9C5A-A176118BFAB5}"/>
              </a:ext>
            </a:extLst>
          </p:cNvPr>
          <p:cNvSpPr>
            <a:spLocks noGrp="1"/>
          </p:cNvSpPr>
          <p:nvPr>
            <p:ph type="title"/>
          </p:nvPr>
        </p:nvSpPr>
        <p:spPr>
          <a:xfrm>
            <a:off x="256058" y="134105"/>
            <a:ext cx="10515600" cy="1325563"/>
          </a:xfrm>
        </p:spPr>
        <p:txBody>
          <a:bodyPr/>
          <a:lstStyle/>
          <a:p>
            <a:r>
              <a:rPr lang="en-GB" dirty="0">
                <a:solidFill>
                  <a:srgbClr val="1D2649"/>
                </a:solidFill>
              </a:rPr>
              <a:t>Scope &amp; Coverage- Products </a:t>
            </a:r>
          </a:p>
        </p:txBody>
      </p:sp>
      <p:sp>
        <p:nvSpPr>
          <p:cNvPr id="5" name="Content Placeholder 4">
            <a:extLst>
              <a:ext uri="{FF2B5EF4-FFF2-40B4-BE49-F238E27FC236}">
                <a16:creationId xmlns:a16="http://schemas.microsoft.com/office/drawing/2014/main" id="{949E55FE-F7D7-4DDC-BE10-5F976648FD32}"/>
              </a:ext>
            </a:extLst>
          </p:cNvPr>
          <p:cNvSpPr>
            <a:spLocks noGrp="1"/>
          </p:cNvSpPr>
          <p:nvPr>
            <p:ph idx="1"/>
          </p:nvPr>
        </p:nvSpPr>
        <p:spPr>
          <a:xfrm>
            <a:off x="177799" y="1081037"/>
            <a:ext cx="11370359" cy="4862396"/>
          </a:xfrm>
        </p:spPr>
        <p:txBody>
          <a:bodyPr>
            <a:normAutofit/>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2000" u="sng" dirty="0">
                <a:latin typeface="Calibri" panose="020F0502020204030204"/>
              </a:rPr>
              <a:t>***NEW Specialist Library Furniture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2000" dirty="0">
                <a:latin typeface="Calibri" panose="020F0502020204030204"/>
              </a:rPr>
              <a:t>Consideration is being given to incorporating a lot for Specialist Library Furniture.  This would include the following types of mandatory and non-mandatory furniture.  Please note that the non-mandatory furniture list is categories of furniture currently covered by Lot 1.  Suppliers successful to Lot 1 would still be able to supply these products into library environments.  They would not be able to supply the Specialist Library Furniture Mandatory Products.</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2000" dirty="0">
                <a:solidFill>
                  <a:srgbClr val="FF0000"/>
                </a:solidFill>
                <a:latin typeface="Calibri" panose="020F0502020204030204"/>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GB" dirty="0"/>
          </a:p>
        </p:txBody>
      </p:sp>
      <p:graphicFrame>
        <p:nvGraphicFramePr>
          <p:cNvPr id="6" name="Table 6">
            <a:extLst>
              <a:ext uri="{FF2B5EF4-FFF2-40B4-BE49-F238E27FC236}">
                <a16:creationId xmlns:a16="http://schemas.microsoft.com/office/drawing/2014/main" id="{482715E9-2E6B-1772-17B3-9769D127809C}"/>
              </a:ext>
            </a:extLst>
          </p:cNvPr>
          <p:cNvGraphicFramePr>
            <a:graphicFrameLocks noGrp="1"/>
          </p:cNvGraphicFramePr>
          <p:nvPr>
            <p:extLst>
              <p:ext uri="{D42A27DB-BD31-4B8C-83A1-F6EECF244321}">
                <p14:modId xmlns:p14="http://schemas.microsoft.com/office/powerpoint/2010/main" val="2787456337"/>
              </p:ext>
            </p:extLst>
          </p:nvPr>
        </p:nvGraphicFramePr>
        <p:xfrm>
          <a:off x="256058" y="2896167"/>
          <a:ext cx="11444068" cy="2656840"/>
        </p:xfrm>
        <a:graphic>
          <a:graphicData uri="http://schemas.openxmlformats.org/drawingml/2006/table">
            <a:tbl>
              <a:tblPr firstRow="1" bandRow="1">
                <a:tableStyleId>{5C22544A-7EE6-4342-B048-85BDC9FD1C3A}</a:tableStyleId>
              </a:tblPr>
              <a:tblGrid>
                <a:gridCol w="5722034">
                  <a:extLst>
                    <a:ext uri="{9D8B030D-6E8A-4147-A177-3AD203B41FA5}">
                      <a16:colId xmlns:a16="http://schemas.microsoft.com/office/drawing/2014/main" val="3354926301"/>
                    </a:ext>
                  </a:extLst>
                </a:gridCol>
                <a:gridCol w="5722034">
                  <a:extLst>
                    <a:ext uri="{9D8B030D-6E8A-4147-A177-3AD203B41FA5}">
                      <a16:colId xmlns:a16="http://schemas.microsoft.com/office/drawing/2014/main" val="3041451470"/>
                    </a:ext>
                  </a:extLst>
                </a:gridCol>
              </a:tblGrid>
              <a:tr h="370840">
                <a:tc>
                  <a:txBody>
                    <a:bodyPr/>
                    <a:lstStyle/>
                    <a:p>
                      <a:r>
                        <a:rPr lang="en-GB" dirty="0"/>
                        <a:t>Mandatory</a:t>
                      </a:r>
                    </a:p>
                  </a:txBody>
                  <a:tcPr>
                    <a:solidFill>
                      <a:srgbClr val="183859"/>
                    </a:solidFill>
                  </a:tcPr>
                </a:tc>
                <a:tc>
                  <a:txBody>
                    <a:bodyPr/>
                    <a:lstStyle/>
                    <a:p>
                      <a:r>
                        <a:rPr lang="en-GB" dirty="0"/>
                        <a:t>Non-Mandatory</a:t>
                      </a:r>
                    </a:p>
                  </a:txBody>
                  <a:tcPr>
                    <a:solidFill>
                      <a:srgbClr val="183859"/>
                    </a:solidFill>
                  </a:tcPr>
                </a:tc>
                <a:extLst>
                  <a:ext uri="{0D108BD9-81ED-4DB2-BD59-A6C34878D82A}">
                    <a16:rowId xmlns:a16="http://schemas.microsoft.com/office/drawing/2014/main" val="3598844867"/>
                  </a:ext>
                </a:extLst>
              </a:tr>
              <a:tr h="370840">
                <a:tc>
                  <a:txBody>
                    <a:bodyPr/>
                    <a:lstStyle/>
                    <a:p>
                      <a:r>
                        <a:rPr lang="en-US" dirty="0"/>
                        <a:t>Library Shelving </a:t>
                      </a:r>
                    </a:p>
                    <a:p>
                      <a:r>
                        <a:rPr lang="en-US" dirty="0"/>
                        <a:t>Library Racking</a:t>
                      </a:r>
                    </a:p>
                    <a:p>
                      <a:r>
                        <a:rPr lang="en-US" dirty="0"/>
                        <a:t>Library Counters </a:t>
                      </a:r>
                      <a:endParaRPr lang="en-GB" dirty="0"/>
                    </a:p>
                  </a:txBody>
                  <a:tcPr/>
                </a:tc>
                <a:tc>
                  <a:txBody>
                    <a:bodyPr/>
                    <a:lstStyle/>
                    <a:p>
                      <a:r>
                        <a:rPr lang="en-US" dirty="0"/>
                        <a:t>Desking </a:t>
                      </a:r>
                    </a:p>
                    <a:p>
                      <a:r>
                        <a:rPr lang="en-US" dirty="0"/>
                        <a:t>Tables </a:t>
                      </a:r>
                    </a:p>
                    <a:p>
                      <a:r>
                        <a:rPr lang="en-US" dirty="0"/>
                        <a:t>Task Seating </a:t>
                      </a:r>
                    </a:p>
                    <a:p>
                      <a:r>
                        <a:rPr lang="en-US" dirty="0"/>
                        <a:t>General Seating </a:t>
                      </a:r>
                    </a:p>
                    <a:p>
                      <a:r>
                        <a:rPr lang="en-US" dirty="0"/>
                        <a:t>Breakout Furniture and other soft seating including sofas and stools </a:t>
                      </a:r>
                    </a:p>
                    <a:p>
                      <a:r>
                        <a:rPr lang="en-US" dirty="0"/>
                        <a:t>Storage </a:t>
                      </a:r>
                    </a:p>
                    <a:p>
                      <a:r>
                        <a:rPr lang="en-US" dirty="0"/>
                        <a:t>**All for use in a library environment only</a:t>
                      </a:r>
                      <a:endParaRPr lang="en-GB" dirty="0"/>
                    </a:p>
                  </a:txBody>
                  <a:tcPr/>
                </a:tc>
                <a:extLst>
                  <a:ext uri="{0D108BD9-81ED-4DB2-BD59-A6C34878D82A}">
                    <a16:rowId xmlns:a16="http://schemas.microsoft.com/office/drawing/2014/main" val="2305402113"/>
                  </a:ext>
                </a:extLst>
              </a:tr>
            </a:tbl>
          </a:graphicData>
        </a:graphic>
      </p:graphicFrame>
      <p:sp>
        <p:nvSpPr>
          <p:cNvPr id="9" name="TextBox 8">
            <a:extLst>
              <a:ext uri="{FF2B5EF4-FFF2-40B4-BE49-F238E27FC236}">
                <a16:creationId xmlns:a16="http://schemas.microsoft.com/office/drawing/2014/main" id="{3CE7B92F-48D9-7920-0385-41FCC17FF642}"/>
              </a:ext>
            </a:extLst>
          </p:cNvPr>
          <p:cNvSpPr txBox="1"/>
          <p:nvPr/>
        </p:nvSpPr>
        <p:spPr>
          <a:xfrm>
            <a:off x="567655" y="5536890"/>
            <a:ext cx="11318748" cy="338554"/>
          </a:xfrm>
          <a:prstGeom prst="rect">
            <a:avLst/>
          </a:prstGeom>
          <a:noFill/>
        </p:spPr>
        <p:txBody>
          <a:bodyPr wrap="square">
            <a:spAutoFit/>
          </a:bodyPr>
          <a:lstStyle/>
          <a:p>
            <a:r>
              <a:rPr lang="en-US" sz="1600" b="1" u="sng" dirty="0">
                <a:solidFill>
                  <a:srgbClr val="1B6875"/>
                </a:solidFill>
              </a:rPr>
              <a:t>Question</a:t>
            </a:r>
            <a:r>
              <a:rPr lang="en-US" sz="1600" b="1" dirty="0">
                <a:solidFill>
                  <a:srgbClr val="1B6875"/>
                </a:solidFill>
              </a:rPr>
              <a:t>: Is there anything that should be added to this list?  Should the mandatory/non-mandatory coverage be changed?</a:t>
            </a:r>
            <a:endParaRPr lang="en-GB" sz="1600" b="1" dirty="0">
              <a:solidFill>
                <a:srgbClr val="1B6875"/>
              </a:solidFill>
            </a:endParaRPr>
          </a:p>
        </p:txBody>
      </p:sp>
    </p:spTree>
    <p:extLst>
      <p:ext uri="{BB962C8B-B14F-4D97-AF65-F5344CB8AC3E}">
        <p14:creationId xmlns:p14="http://schemas.microsoft.com/office/powerpoint/2010/main" val="644200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3121B8-0CA7-4AFC-BA4A-12DD686FD4DC}"/>
              </a:ext>
            </a:extLst>
          </p:cNvPr>
          <p:cNvSpPr/>
          <p:nvPr/>
        </p:nvSpPr>
        <p:spPr>
          <a:xfrm rot="315602">
            <a:off x="-139694" y="6282837"/>
            <a:ext cx="12338048" cy="1140342"/>
          </a:xfrm>
          <a:custGeom>
            <a:avLst/>
            <a:gdLst>
              <a:gd name="connsiteX0" fmla="*/ 0 w 17473085"/>
              <a:gd name="connsiteY0" fmla="*/ 0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0 w 17473085"/>
              <a:gd name="connsiteY4" fmla="*/ 0 h 2459048"/>
              <a:gd name="connsiteX0" fmla="*/ 2379817 w 17473085"/>
              <a:gd name="connsiteY0" fmla="*/ 43267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2379817 w 17473085"/>
              <a:gd name="connsiteY4" fmla="*/ 43267 h 2459048"/>
              <a:gd name="connsiteX0" fmla="*/ 0 w 15093268"/>
              <a:gd name="connsiteY0" fmla="*/ 43267 h 2459048"/>
              <a:gd name="connsiteX1" fmla="*/ 15093268 w 15093268"/>
              <a:gd name="connsiteY1" fmla="*/ 0 h 2459048"/>
              <a:gd name="connsiteX2" fmla="*/ 15093268 w 15093268"/>
              <a:gd name="connsiteY2" fmla="*/ 2459048 h 2459048"/>
              <a:gd name="connsiteX3" fmla="*/ 110349 w 15093268"/>
              <a:gd name="connsiteY3" fmla="*/ 1326103 h 2459048"/>
              <a:gd name="connsiteX4" fmla="*/ 0 w 15093268"/>
              <a:gd name="connsiteY4" fmla="*/ 43267 h 2459048"/>
              <a:gd name="connsiteX0" fmla="*/ 0 w 15093268"/>
              <a:gd name="connsiteY0" fmla="*/ 43267 h 1326103"/>
              <a:gd name="connsiteX1" fmla="*/ 15093268 w 15093268"/>
              <a:gd name="connsiteY1" fmla="*/ 0 h 1326103"/>
              <a:gd name="connsiteX2" fmla="*/ 12387589 w 15093268"/>
              <a:gd name="connsiteY2" fmla="*/ 142826 h 1326103"/>
              <a:gd name="connsiteX3" fmla="*/ 110349 w 15093268"/>
              <a:gd name="connsiteY3" fmla="*/ 1326103 h 1326103"/>
              <a:gd name="connsiteX4" fmla="*/ 0 w 15093268"/>
              <a:gd name="connsiteY4" fmla="*/ 43267 h 1326103"/>
              <a:gd name="connsiteX0" fmla="*/ 0 w 12402135"/>
              <a:gd name="connsiteY0" fmla="*/ 0 h 1282836"/>
              <a:gd name="connsiteX1" fmla="*/ 12402135 w 12402135"/>
              <a:gd name="connsiteY1" fmla="*/ 15005 h 1282836"/>
              <a:gd name="connsiteX2" fmla="*/ 12387589 w 12402135"/>
              <a:gd name="connsiteY2" fmla="*/ 99559 h 1282836"/>
              <a:gd name="connsiteX3" fmla="*/ 110349 w 12402135"/>
              <a:gd name="connsiteY3" fmla="*/ 1282836 h 1282836"/>
              <a:gd name="connsiteX4" fmla="*/ 0 w 12402135"/>
              <a:gd name="connsiteY4" fmla="*/ 0 h 1282836"/>
              <a:gd name="connsiteX0" fmla="*/ 0 w 12402135"/>
              <a:gd name="connsiteY0" fmla="*/ 0 h 1119859"/>
              <a:gd name="connsiteX1" fmla="*/ 12402135 w 12402135"/>
              <a:gd name="connsiteY1" fmla="*/ 15005 h 1119859"/>
              <a:gd name="connsiteX2" fmla="*/ 12387589 w 12402135"/>
              <a:gd name="connsiteY2" fmla="*/ 99559 h 1119859"/>
              <a:gd name="connsiteX3" fmla="*/ 139071 w 12402135"/>
              <a:gd name="connsiteY3" fmla="*/ 1119859 h 1119859"/>
              <a:gd name="connsiteX4" fmla="*/ 0 w 12402135"/>
              <a:gd name="connsiteY4" fmla="*/ 0 h 1119859"/>
              <a:gd name="connsiteX0" fmla="*/ 0 w 12342121"/>
              <a:gd name="connsiteY0" fmla="*/ 0 h 1108535"/>
              <a:gd name="connsiteX1" fmla="*/ 12342121 w 12342121"/>
              <a:gd name="connsiteY1" fmla="*/ 3681 h 1108535"/>
              <a:gd name="connsiteX2" fmla="*/ 12327575 w 12342121"/>
              <a:gd name="connsiteY2" fmla="*/ 88235 h 1108535"/>
              <a:gd name="connsiteX3" fmla="*/ 79057 w 12342121"/>
              <a:gd name="connsiteY3" fmla="*/ 1108535 h 1108535"/>
              <a:gd name="connsiteX4" fmla="*/ 0 w 12342121"/>
              <a:gd name="connsiteY4" fmla="*/ 0 h 1108535"/>
              <a:gd name="connsiteX0" fmla="*/ 0 w 12342121"/>
              <a:gd name="connsiteY0" fmla="*/ 0 h 1106227"/>
              <a:gd name="connsiteX1" fmla="*/ 12342121 w 12342121"/>
              <a:gd name="connsiteY1" fmla="*/ 3681 h 1106227"/>
              <a:gd name="connsiteX2" fmla="*/ 12327575 w 12342121"/>
              <a:gd name="connsiteY2" fmla="*/ 88235 h 1106227"/>
              <a:gd name="connsiteX3" fmla="*/ 104118 w 12342121"/>
              <a:gd name="connsiteY3" fmla="*/ 1106227 h 1106227"/>
              <a:gd name="connsiteX4" fmla="*/ 0 w 12342121"/>
              <a:gd name="connsiteY4" fmla="*/ 0 h 1106227"/>
              <a:gd name="connsiteX0" fmla="*/ 0 w 12339054"/>
              <a:gd name="connsiteY0" fmla="*/ 29631 h 1135858"/>
              <a:gd name="connsiteX1" fmla="*/ 12339054 w 12339054"/>
              <a:gd name="connsiteY1" fmla="*/ 0 h 1135858"/>
              <a:gd name="connsiteX2" fmla="*/ 12327575 w 12339054"/>
              <a:gd name="connsiteY2" fmla="*/ 117866 h 1135858"/>
              <a:gd name="connsiteX3" fmla="*/ 104118 w 12339054"/>
              <a:gd name="connsiteY3" fmla="*/ 1135858 h 1135858"/>
              <a:gd name="connsiteX4" fmla="*/ 0 w 12339054"/>
              <a:gd name="connsiteY4" fmla="*/ 29631 h 1135858"/>
              <a:gd name="connsiteX0" fmla="*/ 0 w 12339054"/>
              <a:gd name="connsiteY0" fmla="*/ 29631 h 1135858"/>
              <a:gd name="connsiteX1" fmla="*/ 12339054 w 12339054"/>
              <a:gd name="connsiteY1" fmla="*/ 0 h 1135858"/>
              <a:gd name="connsiteX2" fmla="*/ 12330641 w 12339054"/>
              <a:gd name="connsiteY2" fmla="*/ 151179 h 1135858"/>
              <a:gd name="connsiteX3" fmla="*/ 104118 w 12339054"/>
              <a:gd name="connsiteY3" fmla="*/ 1135858 h 1135858"/>
              <a:gd name="connsiteX4" fmla="*/ 0 w 12339054"/>
              <a:gd name="connsiteY4" fmla="*/ 29631 h 1135858"/>
              <a:gd name="connsiteX0" fmla="*/ 0 w 12339054"/>
              <a:gd name="connsiteY0" fmla="*/ 29631 h 1103567"/>
              <a:gd name="connsiteX1" fmla="*/ 12339054 w 12339054"/>
              <a:gd name="connsiteY1" fmla="*/ 0 h 1103567"/>
              <a:gd name="connsiteX2" fmla="*/ 12330641 w 12339054"/>
              <a:gd name="connsiteY2" fmla="*/ 151179 h 1103567"/>
              <a:gd name="connsiteX3" fmla="*/ 89947 w 12339054"/>
              <a:gd name="connsiteY3" fmla="*/ 1103567 h 1103567"/>
              <a:gd name="connsiteX4" fmla="*/ 0 w 12339054"/>
              <a:gd name="connsiteY4" fmla="*/ 29631 h 1103567"/>
              <a:gd name="connsiteX0" fmla="*/ 0 w 12336725"/>
              <a:gd name="connsiteY0" fmla="*/ 54924 h 1128860"/>
              <a:gd name="connsiteX1" fmla="*/ 12336725 w 12336725"/>
              <a:gd name="connsiteY1" fmla="*/ 0 h 1128860"/>
              <a:gd name="connsiteX2" fmla="*/ 12330641 w 12336725"/>
              <a:gd name="connsiteY2" fmla="*/ 176472 h 1128860"/>
              <a:gd name="connsiteX3" fmla="*/ 89947 w 12336725"/>
              <a:gd name="connsiteY3" fmla="*/ 1128860 h 1128860"/>
              <a:gd name="connsiteX4" fmla="*/ 0 w 12336725"/>
              <a:gd name="connsiteY4" fmla="*/ 54924 h 1128860"/>
              <a:gd name="connsiteX0" fmla="*/ 0 w 12338048"/>
              <a:gd name="connsiteY0" fmla="*/ 54924 h 1128860"/>
              <a:gd name="connsiteX1" fmla="*/ 12336725 w 12338048"/>
              <a:gd name="connsiteY1" fmla="*/ 0 h 1128860"/>
              <a:gd name="connsiteX2" fmla="*/ 12338048 w 12338048"/>
              <a:gd name="connsiteY2" fmla="*/ 118398 h 1128860"/>
              <a:gd name="connsiteX3" fmla="*/ 89947 w 12338048"/>
              <a:gd name="connsiteY3" fmla="*/ 1128860 h 1128860"/>
              <a:gd name="connsiteX4" fmla="*/ 0 w 12338048"/>
              <a:gd name="connsiteY4" fmla="*/ 54924 h 1128860"/>
              <a:gd name="connsiteX0" fmla="*/ 0 w 12338048"/>
              <a:gd name="connsiteY0" fmla="*/ 54924 h 1102403"/>
              <a:gd name="connsiteX1" fmla="*/ 12336725 w 12338048"/>
              <a:gd name="connsiteY1" fmla="*/ 0 h 1102403"/>
              <a:gd name="connsiteX2" fmla="*/ 12338048 w 12338048"/>
              <a:gd name="connsiteY2" fmla="*/ 118398 h 1102403"/>
              <a:gd name="connsiteX3" fmla="*/ 100265 w 12338048"/>
              <a:gd name="connsiteY3" fmla="*/ 1102403 h 1102403"/>
              <a:gd name="connsiteX4" fmla="*/ 0 w 12338048"/>
              <a:gd name="connsiteY4" fmla="*/ 54924 h 1102403"/>
              <a:gd name="connsiteX0" fmla="*/ 0 w 12338048"/>
              <a:gd name="connsiteY0" fmla="*/ 54924 h 1140342"/>
              <a:gd name="connsiteX1" fmla="*/ 12336725 w 12338048"/>
              <a:gd name="connsiteY1" fmla="*/ 0 h 1140342"/>
              <a:gd name="connsiteX2" fmla="*/ 12338048 w 12338048"/>
              <a:gd name="connsiteY2" fmla="*/ 118398 h 1140342"/>
              <a:gd name="connsiteX3" fmla="*/ 103758 w 12338048"/>
              <a:gd name="connsiteY3" fmla="*/ 1140342 h 1140342"/>
              <a:gd name="connsiteX4" fmla="*/ 0 w 12338048"/>
              <a:gd name="connsiteY4" fmla="*/ 54924 h 1140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38048" h="1140342">
                <a:moveTo>
                  <a:pt x="0" y="54924"/>
                </a:moveTo>
                <a:lnTo>
                  <a:pt x="12336725" y="0"/>
                </a:lnTo>
                <a:lnTo>
                  <a:pt x="12338048" y="118398"/>
                </a:lnTo>
                <a:lnTo>
                  <a:pt x="103758" y="1140342"/>
                </a:lnTo>
                <a:lnTo>
                  <a:pt x="0" y="54924"/>
                </a:lnTo>
                <a:close/>
              </a:path>
            </a:pathLst>
          </a:custGeom>
          <a:solidFill>
            <a:srgbClr val="74B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920E2B90-27F5-41A8-813D-E2F7C8E8B4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799" y="6451600"/>
            <a:ext cx="6178141" cy="304843"/>
          </a:xfrm>
          <a:prstGeom prst="rect">
            <a:avLst/>
          </a:prstGeom>
        </p:spPr>
      </p:pic>
      <p:pic>
        <p:nvPicPr>
          <p:cNvPr id="3" name="Picture 2" descr="Text&#10;&#10;Description automatically generated">
            <a:extLst>
              <a:ext uri="{FF2B5EF4-FFF2-40B4-BE49-F238E27FC236}">
                <a16:creationId xmlns:a16="http://schemas.microsoft.com/office/drawing/2014/main" id="{8E2F54E2-AB26-4860-B4F9-9BBDBF5FA5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5869" y="91870"/>
            <a:ext cx="2651579" cy="1354279"/>
          </a:xfrm>
          <a:prstGeom prst="rect">
            <a:avLst/>
          </a:prstGeom>
        </p:spPr>
      </p:pic>
      <p:sp>
        <p:nvSpPr>
          <p:cNvPr id="2" name="Title 1">
            <a:extLst>
              <a:ext uri="{FF2B5EF4-FFF2-40B4-BE49-F238E27FC236}">
                <a16:creationId xmlns:a16="http://schemas.microsoft.com/office/drawing/2014/main" id="{F5619353-145D-48CA-9C5A-A176118BFAB5}"/>
              </a:ext>
            </a:extLst>
          </p:cNvPr>
          <p:cNvSpPr>
            <a:spLocks noGrp="1"/>
          </p:cNvSpPr>
          <p:nvPr>
            <p:ph type="title"/>
          </p:nvPr>
        </p:nvSpPr>
        <p:spPr>
          <a:xfrm>
            <a:off x="256058" y="134105"/>
            <a:ext cx="10515600" cy="1325563"/>
          </a:xfrm>
        </p:spPr>
        <p:txBody>
          <a:bodyPr/>
          <a:lstStyle/>
          <a:p>
            <a:r>
              <a:rPr lang="en-GB" dirty="0">
                <a:solidFill>
                  <a:srgbClr val="1D2649"/>
                </a:solidFill>
              </a:rPr>
              <a:t>Scope &amp; Coverage- Services </a:t>
            </a:r>
          </a:p>
        </p:txBody>
      </p:sp>
      <p:sp>
        <p:nvSpPr>
          <p:cNvPr id="5" name="Content Placeholder 4">
            <a:extLst>
              <a:ext uri="{FF2B5EF4-FFF2-40B4-BE49-F238E27FC236}">
                <a16:creationId xmlns:a16="http://schemas.microsoft.com/office/drawing/2014/main" id="{949E55FE-F7D7-4DDC-BE10-5F976648FD32}"/>
              </a:ext>
            </a:extLst>
          </p:cNvPr>
          <p:cNvSpPr>
            <a:spLocks noGrp="1"/>
          </p:cNvSpPr>
          <p:nvPr>
            <p:ph idx="1"/>
          </p:nvPr>
        </p:nvSpPr>
        <p:spPr>
          <a:xfrm>
            <a:off x="256058" y="1219200"/>
            <a:ext cx="11370359" cy="4862396"/>
          </a:xfrm>
        </p:spPr>
        <p:txBody>
          <a:bodyPr>
            <a:normAutofit/>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2000" dirty="0">
                <a:solidFill>
                  <a:srgbClr val="FF0000"/>
                </a:solidFill>
                <a:latin typeface="Calibri" panose="020F0502020204030204"/>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GB" dirty="0"/>
          </a:p>
        </p:txBody>
      </p:sp>
      <p:graphicFrame>
        <p:nvGraphicFramePr>
          <p:cNvPr id="6" name="Table 6">
            <a:extLst>
              <a:ext uri="{FF2B5EF4-FFF2-40B4-BE49-F238E27FC236}">
                <a16:creationId xmlns:a16="http://schemas.microsoft.com/office/drawing/2014/main" id="{482715E9-2E6B-1772-17B3-9769D127809C}"/>
              </a:ext>
            </a:extLst>
          </p:cNvPr>
          <p:cNvGraphicFramePr>
            <a:graphicFrameLocks noGrp="1"/>
          </p:cNvGraphicFramePr>
          <p:nvPr>
            <p:extLst>
              <p:ext uri="{D42A27DB-BD31-4B8C-83A1-F6EECF244321}">
                <p14:modId xmlns:p14="http://schemas.microsoft.com/office/powerpoint/2010/main" val="390048092"/>
              </p:ext>
            </p:extLst>
          </p:nvPr>
        </p:nvGraphicFramePr>
        <p:xfrm>
          <a:off x="373966" y="2107279"/>
          <a:ext cx="11444068" cy="2809240"/>
        </p:xfrm>
        <a:graphic>
          <a:graphicData uri="http://schemas.openxmlformats.org/drawingml/2006/table">
            <a:tbl>
              <a:tblPr firstRow="1" bandRow="1">
                <a:tableStyleId>{5C22544A-7EE6-4342-B048-85BDC9FD1C3A}</a:tableStyleId>
              </a:tblPr>
              <a:tblGrid>
                <a:gridCol w="5722034">
                  <a:extLst>
                    <a:ext uri="{9D8B030D-6E8A-4147-A177-3AD203B41FA5}">
                      <a16:colId xmlns:a16="http://schemas.microsoft.com/office/drawing/2014/main" val="3354926301"/>
                    </a:ext>
                  </a:extLst>
                </a:gridCol>
                <a:gridCol w="5722034">
                  <a:extLst>
                    <a:ext uri="{9D8B030D-6E8A-4147-A177-3AD203B41FA5}">
                      <a16:colId xmlns:a16="http://schemas.microsoft.com/office/drawing/2014/main" val="3041451470"/>
                    </a:ext>
                  </a:extLst>
                </a:gridCol>
              </a:tblGrid>
              <a:tr h="370840">
                <a:tc>
                  <a:txBody>
                    <a:bodyPr/>
                    <a:lstStyle/>
                    <a:p>
                      <a:r>
                        <a:rPr lang="en-GB" dirty="0"/>
                        <a:t>Mandatory</a:t>
                      </a:r>
                    </a:p>
                  </a:txBody>
                  <a:tcPr>
                    <a:solidFill>
                      <a:srgbClr val="183859"/>
                    </a:solidFill>
                  </a:tcPr>
                </a:tc>
                <a:tc>
                  <a:txBody>
                    <a:bodyPr/>
                    <a:lstStyle/>
                    <a:p>
                      <a:r>
                        <a:rPr lang="en-GB" dirty="0"/>
                        <a:t>Non-Mandatory</a:t>
                      </a:r>
                    </a:p>
                  </a:txBody>
                  <a:tcPr>
                    <a:solidFill>
                      <a:srgbClr val="183859"/>
                    </a:solidFill>
                  </a:tcPr>
                </a:tc>
                <a:extLst>
                  <a:ext uri="{0D108BD9-81ED-4DB2-BD59-A6C34878D82A}">
                    <a16:rowId xmlns:a16="http://schemas.microsoft.com/office/drawing/2014/main" val="3598844867"/>
                  </a:ext>
                </a:extLst>
              </a:tr>
              <a:tr h="370840">
                <a:tc>
                  <a:txBody>
                    <a:bodyPr/>
                    <a:lstStyle/>
                    <a:p>
                      <a:r>
                        <a:rPr lang="en-US" dirty="0"/>
                        <a:t>Electronic product visuals</a:t>
                      </a:r>
                    </a:p>
                    <a:p>
                      <a:r>
                        <a:rPr lang="en-US" dirty="0"/>
                        <a:t>Schematics for furniture placement</a:t>
                      </a:r>
                    </a:p>
                    <a:p>
                      <a:r>
                        <a:rPr lang="en-US" dirty="0"/>
                        <a:t>Assembly and installation </a:t>
                      </a:r>
                    </a:p>
                    <a:p>
                      <a:r>
                        <a:rPr lang="en-US" dirty="0"/>
                        <a:t>Site Surveys </a:t>
                      </a:r>
                    </a:p>
                    <a:p>
                      <a:r>
                        <a:rPr lang="en-US" dirty="0"/>
                        <a:t>Ergonomic Support Services </a:t>
                      </a:r>
                    </a:p>
                    <a:p>
                      <a:r>
                        <a:rPr lang="en-US" dirty="0"/>
                        <a:t>Space Planning </a:t>
                      </a:r>
                    </a:p>
                    <a:p>
                      <a:r>
                        <a:rPr lang="en-US" dirty="0"/>
                        <a:t>End of Useful Life Services </a:t>
                      </a:r>
                    </a:p>
                  </a:txBody>
                  <a:tcPr/>
                </a:tc>
                <a:tc>
                  <a:txBody>
                    <a:bodyPr/>
                    <a:lstStyle/>
                    <a:p>
                      <a:r>
                        <a:rPr lang="en-GB" dirty="0"/>
                        <a:t>Ergonomic Assessment Services </a:t>
                      </a:r>
                    </a:p>
                    <a:p>
                      <a:r>
                        <a:rPr lang="en-US" sz="1800" kern="1200" dirty="0">
                          <a:solidFill>
                            <a:schemeClr val="dk1"/>
                          </a:solidFill>
                          <a:effectLst/>
                          <a:latin typeface="+mn-lt"/>
                          <a:ea typeface="+mn-ea"/>
                          <a:cs typeface="+mn-cs"/>
                        </a:rPr>
                        <a:t>Removal and relocation services </a:t>
                      </a:r>
                      <a:r>
                        <a:rPr lang="en-US" sz="1600" kern="1200" dirty="0">
                          <a:solidFill>
                            <a:schemeClr val="dk1"/>
                          </a:solidFill>
                          <a:effectLst/>
                          <a:latin typeface="+mn-lt"/>
                          <a:ea typeface="+mn-ea"/>
                          <a:cs typeface="+mn-cs"/>
                        </a:rPr>
                        <a:t>(*in conjunction with a supply arrangement and not as a standalone service as these services are covered under Removal and Relocation Services FFE2007NE)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Repair and/or re-manufacturing </a:t>
                      </a:r>
                      <a:r>
                        <a:rPr lang="en-US" sz="1600" kern="1200" dirty="0">
                          <a:solidFill>
                            <a:schemeClr val="dk1"/>
                          </a:solidFill>
                          <a:effectLst/>
                          <a:latin typeface="+mn-lt"/>
                          <a:ea typeface="+mn-ea"/>
                          <a:cs typeface="+mn-cs"/>
                        </a:rPr>
                        <a:t>(*in conjunction with a supply arrangement and not as a standalone service as these services are covered under Sustainable Furniture Solutions FFE2008NE)</a:t>
                      </a:r>
                    </a:p>
                    <a:p>
                      <a:endParaRPr lang="en-US" sz="1800" kern="1200" dirty="0">
                        <a:solidFill>
                          <a:schemeClr val="dk1"/>
                        </a:solidFill>
                        <a:effectLst/>
                        <a:latin typeface="+mn-lt"/>
                        <a:ea typeface="+mn-ea"/>
                        <a:cs typeface="+mn-cs"/>
                      </a:endParaRPr>
                    </a:p>
                    <a:p>
                      <a:endParaRPr lang="en-GB" dirty="0"/>
                    </a:p>
                  </a:txBody>
                  <a:tcPr/>
                </a:tc>
                <a:extLst>
                  <a:ext uri="{0D108BD9-81ED-4DB2-BD59-A6C34878D82A}">
                    <a16:rowId xmlns:a16="http://schemas.microsoft.com/office/drawing/2014/main" val="2305402113"/>
                  </a:ext>
                </a:extLst>
              </a:tr>
            </a:tbl>
          </a:graphicData>
        </a:graphic>
      </p:graphicFrame>
      <p:sp>
        <p:nvSpPr>
          <p:cNvPr id="8" name="TextBox 7">
            <a:extLst>
              <a:ext uri="{FF2B5EF4-FFF2-40B4-BE49-F238E27FC236}">
                <a16:creationId xmlns:a16="http://schemas.microsoft.com/office/drawing/2014/main" id="{018B260E-6979-6A2C-9B93-2D4B3B9A7621}"/>
              </a:ext>
            </a:extLst>
          </p:cNvPr>
          <p:cNvSpPr txBox="1"/>
          <p:nvPr/>
        </p:nvSpPr>
        <p:spPr>
          <a:xfrm>
            <a:off x="373966" y="1501903"/>
            <a:ext cx="10690274" cy="646331"/>
          </a:xfrm>
          <a:prstGeom prst="rect">
            <a:avLst/>
          </a:prstGeom>
          <a:noFill/>
        </p:spPr>
        <p:txBody>
          <a:bodyPr wrap="square" rtlCol="0">
            <a:spAutoFit/>
          </a:bodyPr>
          <a:lstStyle/>
          <a:p>
            <a:r>
              <a:rPr lang="en-US" dirty="0"/>
              <a:t>The following services are either explicitly covered within the scope of the current agreement or planned for possible inclusion in the new agreement: </a:t>
            </a:r>
            <a:endParaRPr lang="en-GB" dirty="0"/>
          </a:p>
        </p:txBody>
      </p:sp>
      <p:sp>
        <p:nvSpPr>
          <p:cNvPr id="11" name="TextBox 10">
            <a:extLst>
              <a:ext uri="{FF2B5EF4-FFF2-40B4-BE49-F238E27FC236}">
                <a16:creationId xmlns:a16="http://schemas.microsoft.com/office/drawing/2014/main" id="{CD654631-B9EE-E719-0A83-E78DB8CD8616}"/>
              </a:ext>
            </a:extLst>
          </p:cNvPr>
          <p:cNvSpPr txBox="1"/>
          <p:nvPr/>
        </p:nvSpPr>
        <p:spPr>
          <a:xfrm>
            <a:off x="373966" y="5002102"/>
            <a:ext cx="11444068" cy="338554"/>
          </a:xfrm>
          <a:prstGeom prst="rect">
            <a:avLst/>
          </a:prstGeom>
          <a:noFill/>
        </p:spPr>
        <p:txBody>
          <a:bodyPr wrap="square">
            <a:spAutoFit/>
          </a:bodyPr>
          <a:lstStyle/>
          <a:p>
            <a:r>
              <a:rPr lang="en-US" sz="1600" b="1" u="sng" dirty="0">
                <a:solidFill>
                  <a:srgbClr val="1B6875"/>
                </a:solidFill>
              </a:rPr>
              <a:t>Question</a:t>
            </a:r>
            <a:r>
              <a:rPr lang="en-US" sz="1600" b="1" dirty="0">
                <a:solidFill>
                  <a:srgbClr val="1B6875"/>
                </a:solidFill>
              </a:rPr>
              <a:t>: Is there anything that should be added to this list?  Should the mandatory/non-mandatory coverage be changed?</a:t>
            </a:r>
            <a:endParaRPr lang="en-GB" sz="1600" b="1" dirty="0">
              <a:solidFill>
                <a:srgbClr val="1B6875"/>
              </a:solidFill>
            </a:endParaRPr>
          </a:p>
        </p:txBody>
      </p:sp>
    </p:spTree>
    <p:extLst>
      <p:ext uri="{BB962C8B-B14F-4D97-AF65-F5344CB8AC3E}">
        <p14:creationId xmlns:p14="http://schemas.microsoft.com/office/powerpoint/2010/main" val="2888577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3121B8-0CA7-4AFC-BA4A-12DD686FD4DC}"/>
              </a:ext>
            </a:extLst>
          </p:cNvPr>
          <p:cNvSpPr/>
          <p:nvPr/>
        </p:nvSpPr>
        <p:spPr>
          <a:xfrm rot="315602">
            <a:off x="-139694" y="6282837"/>
            <a:ext cx="12338048" cy="1140342"/>
          </a:xfrm>
          <a:custGeom>
            <a:avLst/>
            <a:gdLst>
              <a:gd name="connsiteX0" fmla="*/ 0 w 17473085"/>
              <a:gd name="connsiteY0" fmla="*/ 0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0 w 17473085"/>
              <a:gd name="connsiteY4" fmla="*/ 0 h 2459048"/>
              <a:gd name="connsiteX0" fmla="*/ 2379817 w 17473085"/>
              <a:gd name="connsiteY0" fmla="*/ 43267 h 2459048"/>
              <a:gd name="connsiteX1" fmla="*/ 17473085 w 17473085"/>
              <a:gd name="connsiteY1" fmla="*/ 0 h 2459048"/>
              <a:gd name="connsiteX2" fmla="*/ 17473085 w 17473085"/>
              <a:gd name="connsiteY2" fmla="*/ 2459048 h 2459048"/>
              <a:gd name="connsiteX3" fmla="*/ 0 w 17473085"/>
              <a:gd name="connsiteY3" fmla="*/ 2459048 h 2459048"/>
              <a:gd name="connsiteX4" fmla="*/ 2379817 w 17473085"/>
              <a:gd name="connsiteY4" fmla="*/ 43267 h 2459048"/>
              <a:gd name="connsiteX0" fmla="*/ 0 w 15093268"/>
              <a:gd name="connsiteY0" fmla="*/ 43267 h 2459048"/>
              <a:gd name="connsiteX1" fmla="*/ 15093268 w 15093268"/>
              <a:gd name="connsiteY1" fmla="*/ 0 h 2459048"/>
              <a:gd name="connsiteX2" fmla="*/ 15093268 w 15093268"/>
              <a:gd name="connsiteY2" fmla="*/ 2459048 h 2459048"/>
              <a:gd name="connsiteX3" fmla="*/ 110349 w 15093268"/>
              <a:gd name="connsiteY3" fmla="*/ 1326103 h 2459048"/>
              <a:gd name="connsiteX4" fmla="*/ 0 w 15093268"/>
              <a:gd name="connsiteY4" fmla="*/ 43267 h 2459048"/>
              <a:gd name="connsiteX0" fmla="*/ 0 w 15093268"/>
              <a:gd name="connsiteY0" fmla="*/ 43267 h 1326103"/>
              <a:gd name="connsiteX1" fmla="*/ 15093268 w 15093268"/>
              <a:gd name="connsiteY1" fmla="*/ 0 h 1326103"/>
              <a:gd name="connsiteX2" fmla="*/ 12387589 w 15093268"/>
              <a:gd name="connsiteY2" fmla="*/ 142826 h 1326103"/>
              <a:gd name="connsiteX3" fmla="*/ 110349 w 15093268"/>
              <a:gd name="connsiteY3" fmla="*/ 1326103 h 1326103"/>
              <a:gd name="connsiteX4" fmla="*/ 0 w 15093268"/>
              <a:gd name="connsiteY4" fmla="*/ 43267 h 1326103"/>
              <a:gd name="connsiteX0" fmla="*/ 0 w 12402135"/>
              <a:gd name="connsiteY0" fmla="*/ 0 h 1282836"/>
              <a:gd name="connsiteX1" fmla="*/ 12402135 w 12402135"/>
              <a:gd name="connsiteY1" fmla="*/ 15005 h 1282836"/>
              <a:gd name="connsiteX2" fmla="*/ 12387589 w 12402135"/>
              <a:gd name="connsiteY2" fmla="*/ 99559 h 1282836"/>
              <a:gd name="connsiteX3" fmla="*/ 110349 w 12402135"/>
              <a:gd name="connsiteY3" fmla="*/ 1282836 h 1282836"/>
              <a:gd name="connsiteX4" fmla="*/ 0 w 12402135"/>
              <a:gd name="connsiteY4" fmla="*/ 0 h 1282836"/>
              <a:gd name="connsiteX0" fmla="*/ 0 w 12402135"/>
              <a:gd name="connsiteY0" fmla="*/ 0 h 1119859"/>
              <a:gd name="connsiteX1" fmla="*/ 12402135 w 12402135"/>
              <a:gd name="connsiteY1" fmla="*/ 15005 h 1119859"/>
              <a:gd name="connsiteX2" fmla="*/ 12387589 w 12402135"/>
              <a:gd name="connsiteY2" fmla="*/ 99559 h 1119859"/>
              <a:gd name="connsiteX3" fmla="*/ 139071 w 12402135"/>
              <a:gd name="connsiteY3" fmla="*/ 1119859 h 1119859"/>
              <a:gd name="connsiteX4" fmla="*/ 0 w 12402135"/>
              <a:gd name="connsiteY4" fmla="*/ 0 h 1119859"/>
              <a:gd name="connsiteX0" fmla="*/ 0 w 12342121"/>
              <a:gd name="connsiteY0" fmla="*/ 0 h 1108535"/>
              <a:gd name="connsiteX1" fmla="*/ 12342121 w 12342121"/>
              <a:gd name="connsiteY1" fmla="*/ 3681 h 1108535"/>
              <a:gd name="connsiteX2" fmla="*/ 12327575 w 12342121"/>
              <a:gd name="connsiteY2" fmla="*/ 88235 h 1108535"/>
              <a:gd name="connsiteX3" fmla="*/ 79057 w 12342121"/>
              <a:gd name="connsiteY3" fmla="*/ 1108535 h 1108535"/>
              <a:gd name="connsiteX4" fmla="*/ 0 w 12342121"/>
              <a:gd name="connsiteY4" fmla="*/ 0 h 1108535"/>
              <a:gd name="connsiteX0" fmla="*/ 0 w 12342121"/>
              <a:gd name="connsiteY0" fmla="*/ 0 h 1106227"/>
              <a:gd name="connsiteX1" fmla="*/ 12342121 w 12342121"/>
              <a:gd name="connsiteY1" fmla="*/ 3681 h 1106227"/>
              <a:gd name="connsiteX2" fmla="*/ 12327575 w 12342121"/>
              <a:gd name="connsiteY2" fmla="*/ 88235 h 1106227"/>
              <a:gd name="connsiteX3" fmla="*/ 104118 w 12342121"/>
              <a:gd name="connsiteY3" fmla="*/ 1106227 h 1106227"/>
              <a:gd name="connsiteX4" fmla="*/ 0 w 12342121"/>
              <a:gd name="connsiteY4" fmla="*/ 0 h 1106227"/>
              <a:gd name="connsiteX0" fmla="*/ 0 w 12339054"/>
              <a:gd name="connsiteY0" fmla="*/ 29631 h 1135858"/>
              <a:gd name="connsiteX1" fmla="*/ 12339054 w 12339054"/>
              <a:gd name="connsiteY1" fmla="*/ 0 h 1135858"/>
              <a:gd name="connsiteX2" fmla="*/ 12327575 w 12339054"/>
              <a:gd name="connsiteY2" fmla="*/ 117866 h 1135858"/>
              <a:gd name="connsiteX3" fmla="*/ 104118 w 12339054"/>
              <a:gd name="connsiteY3" fmla="*/ 1135858 h 1135858"/>
              <a:gd name="connsiteX4" fmla="*/ 0 w 12339054"/>
              <a:gd name="connsiteY4" fmla="*/ 29631 h 1135858"/>
              <a:gd name="connsiteX0" fmla="*/ 0 w 12339054"/>
              <a:gd name="connsiteY0" fmla="*/ 29631 h 1135858"/>
              <a:gd name="connsiteX1" fmla="*/ 12339054 w 12339054"/>
              <a:gd name="connsiteY1" fmla="*/ 0 h 1135858"/>
              <a:gd name="connsiteX2" fmla="*/ 12330641 w 12339054"/>
              <a:gd name="connsiteY2" fmla="*/ 151179 h 1135858"/>
              <a:gd name="connsiteX3" fmla="*/ 104118 w 12339054"/>
              <a:gd name="connsiteY3" fmla="*/ 1135858 h 1135858"/>
              <a:gd name="connsiteX4" fmla="*/ 0 w 12339054"/>
              <a:gd name="connsiteY4" fmla="*/ 29631 h 1135858"/>
              <a:gd name="connsiteX0" fmla="*/ 0 w 12339054"/>
              <a:gd name="connsiteY0" fmla="*/ 29631 h 1103567"/>
              <a:gd name="connsiteX1" fmla="*/ 12339054 w 12339054"/>
              <a:gd name="connsiteY1" fmla="*/ 0 h 1103567"/>
              <a:gd name="connsiteX2" fmla="*/ 12330641 w 12339054"/>
              <a:gd name="connsiteY2" fmla="*/ 151179 h 1103567"/>
              <a:gd name="connsiteX3" fmla="*/ 89947 w 12339054"/>
              <a:gd name="connsiteY3" fmla="*/ 1103567 h 1103567"/>
              <a:gd name="connsiteX4" fmla="*/ 0 w 12339054"/>
              <a:gd name="connsiteY4" fmla="*/ 29631 h 1103567"/>
              <a:gd name="connsiteX0" fmla="*/ 0 w 12336725"/>
              <a:gd name="connsiteY0" fmla="*/ 54924 h 1128860"/>
              <a:gd name="connsiteX1" fmla="*/ 12336725 w 12336725"/>
              <a:gd name="connsiteY1" fmla="*/ 0 h 1128860"/>
              <a:gd name="connsiteX2" fmla="*/ 12330641 w 12336725"/>
              <a:gd name="connsiteY2" fmla="*/ 176472 h 1128860"/>
              <a:gd name="connsiteX3" fmla="*/ 89947 w 12336725"/>
              <a:gd name="connsiteY3" fmla="*/ 1128860 h 1128860"/>
              <a:gd name="connsiteX4" fmla="*/ 0 w 12336725"/>
              <a:gd name="connsiteY4" fmla="*/ 54924 h 1128860"/>
              <a:gd name="connsiteX0" fmla="*/ 0 w 12338048"/>
              <a:gd name="connsiteY0" fmla="*/ 54924 h 1128860"/>
              <a:gd name="connsiteX1" fmla="*/ 12336725 w 12338048"/>
              <a:gd name="connsiteY1" fmla="*/ 0 h 1128860"/>
              <a:gd name="connsiteX2" fmla="*/ 12338048 w 12338048"/>
              <a:gd name="connsiteY2" fmla="*/ 118398 h 1128860"/>
              <a:gd name="connsiteX3" fmla="*/ 89947 w 12338048"/>
              <a:gd name="connsiteY3" fmla="*/ 1128860 h 1128860"/>
              <a:gd name="connsiteX4" fmla="*/ 0 w 12338048"/>
              <a:gd name="connsiteY4" fmla="*/ 54924 h 1128860"/>
              <a:gd name="connsiteX0" fmla="*/ 0 w 12338048"/>
              <a:gd name="connsiteY0" fmla="*/ 54924 h 1102403"/>
              <a:gd name="connsiteX1" fmla="*/ 12336725 w 12338048"/>
              <a:gd name="connsiteY1" fmla="*/ 0 h 1102403"/>
              <a:gd name="connsiteX2" fmla="*/ 12338048 w 12338048"/>
              <a:gd name="connsiteY2" fmla="*/ 118398 h 1102403"/>
              <a:gd name="connsiteX3" fmla="*/ 100265 w 12338048"/>
              <a:gd name="connsiteY3" fmla="*/ 1102403 h 1102403"/>
              <a:gd name="connsiteX4" fmla="*/ 0 w 12338048"/>
              <a:gd name="connsiteY4" fmla="*/ 54924 h 1102403"/>
              <a:gd name="connsiteX0" fmla="*/ 0 w 12338048"/>
              <a:gd name="connsiteY0" fmla="*/ 54924 h 1140342"/>
              <a:gd name="connsiteX1" fmla="*/ 12336725 w 12338048"/>
              <a:gd name="connsiteY1" fmla="*/ 0 h 1140342"/>
              <a:gd name="connsiteX2" fmla="*/ 12338048 w 12338048"/>
              <a:gd name="connsiteY2" fmla="*/ 118398 h 1140342"/>
              <a:gd name="connsiteX3" fmla="*/ 103758 w 12338048"/>
              <a:gd name="connsiteY3" fmla="*/ 1140342 h 1140342"/>
              <a:gd name="connsiteX4" fmla="*/ 0 w 12338048"/>
              <a:gd name="connsiteY4" fmla="*/ 54924 h 1140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38048" h="1140342">
                <a:moveTo>
                  <a:pt x="0" y="54924"/>
                </a:moveTo>
                <a:lnTo>
                  <a:pt x="12336725" y="0"/>
                </a:lnTo>
                <a:lnTo>
                  <a:pt x="12338048" y="118398"/>
                </a:lnTo>
                <a:lnTo>
                  <a:pt x="103758" y="1140342"/>
                </a:lnTo>
                <a:lnTo>
                  <a:pt x="0" y="54924"/>
                </a:lnTo>
                <a:close/>
              </a:path>
            </a:pathLst>
          </a:custGeom>
          <a:solidFill>
            <a:srgbClr val="74B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920E2B90-27F5-41A8-813D-E2F7C8E8B4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799" y="6451600"/>
            <a:ext cx="6178141" cy="304843"/>
          </a:xfrm>
          <a:prstGeom prst="rect">
            <a:avLst/>
          </a:prstGeom>
        </p:spPr>
      </p:pic>
      <p:pic>
        <p:nvPicPr>
          <p:cNvPr id="3" name="Picture 2" descr="Text&#10;&#10;Description automatically generated">
            <a:extLst>
              <a:ext uri="{FF2B5EF4-FFF2-40B4-BE49-F238E27FC236}">
                <a16:creationId xmlns:a16="http://schemas.microsoft.com/office/drawing/2014/main" id="{8E2F54E2-AB26-4860-B4F9-9BBDBF5FA5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5869" y="91870"/>
            <a:ext cx="2651579" cy="1354279"/>
          </a:xfrm>
          <a:prstGeom prst="rect">
            <a:avLst/>
          </a:prstGeom>
        </p:spPr>
      </p:pic>
      <p:sp>
        <p:nvSpPr>
          <p:cNvPr id="6" name="Title 5">
            <a:extLst>
              <a:ext uri="{FF2B5EF4-FFF2-40B4-BE49-F238E27FC236}">
                <a16:creationId xmlns:a16="http://schemas.microsoft.com/office/drawing/2014/main" id="{00375B06-C63D-466E-BB37-8AA6A64C5DB0}"/>
              </a:ext>
            </a:extLst>
          </p:cNvPr>
          <p:cNvSpPr>
            <a:spLocks noGrp="1"/>
          </p:cNvSpPr>
          <p:nvPr>
            <p:ph type="title"/>
          </p:nvPr>
        </p:nvSpPr>
        <p:spPr>
          <a:xfrm>
            <a:off x="1098140" y="751694"/>
            <a:ext cx="10515600" cy="2852737"/>
          </a:xfrm>
        </p:spPr>
        <p:txBody>
          <a:bodyPr/>
          <a:lstStyle/>
          <a:p>
            <a:pPr algn="ctr"/>
            <a:r>
              <a:rPr lang="en-GB" dirty="0">
                <a:solidFill>
                  <a:srgbClr val="183859"/>
                </a:solidFill>
              </a:rPr>
              <a:t>Contracting Route</a:t>
            </a:r>
          </a:p>
        </p:txBody>
      </p:sp>
      <p:sp>
        <p:nvSpPr>
          <p:cNvPr id="8" name="Text Placeholder 7">
            <a:extLst>
              <a:ext uri="{FF2B5EF4-FFF2-40B4-BE49-F238E27FC236}">
                <a16:creationId xmlns:a16="http://schemas.microsoft.com/office/drawing/2014/main" id="{00A4B5CB-5028-4279-AB42-9E19F715E027}"/>
              </a:ext>
            </a:extLst>
          </p:cNvPr>
          <p:cNvSpPr>
            <a:spLocks noGrp="1"/>
          </p:cNvSpPr>
          <p:nvPr>
            <p:ph type="body" idx="1"/>
          </p:nvPr>
        </p:nvSpPr>
        <p:spPr>
          <a:xfrm>
            <a:off x="838200" y="3621087"/>
            <a:ext cx="10515600" cy="1500187"/>
          </a:xfrm>
        </p:spPr>
        <p:txBody>
          <a:bodyPr/>
          <a:lstStyle/>
          <a:p>
            <a:pPr algn="ctr"/>
            <a:r>
              <a:rPr lang="en-GB" dirty="0">
                <a:solidFill>
                  <a:srgbClr val="74B445"/>
                </a:solidFill>
              </a:rPr>
              <a:t>Framework Agreement</a:t>
            </a:r>
          </a:p>
        </p:txBody>
      </p:sp>
    </p:spTree>
    <p:extLst>
      <p:ext uri="{BB962C8B-B14F-4D97-AF65-F5344CB8AC3E}">
        <p14:creationId xmlns:p14="http://schemas.microsoft.com/office/powerpoint/2010/main" val="3183315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 January 2021.potx" id="{2AE39D88-6A22-4335-B519-1EB267183D18}" vid="{75CF1C64-6C53-4C10-B5D6-410679B31FDA}"/>
    </a:ext>
  </a:extLst>
</a:theme>
</file>

<file path=docProps/app.xml><?xml version="1.0" encoding="utf-8"?>
<Properties xmlns="http://schemas.openxmlformats.org/officeDocument/2006/extended-properties" xmlns:vt="http://schemas.openxmlformats.org/officeDocument/2006/docPropsVTypes">
  <Template>Template - January 2021</Template>
  <TotalTime>0</TotalTime>
  <Words>2204</Words>
  <Application>Microsoft Office PowerPoint</Application>
  <PresentationFormat>Widescreen</PresentationFormat>
  <Paragraphs>250</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NWUPC Market Engagement </vt:lpstr>
      <vt:lpstr>Who are NWUPC &amp; CPC? </vt:lpstr>
      <vt:lpstr>Why Work With NWUPC?</vt:lpstr>
      <vt:lpstr>Engagement Opportunity</vt:lpstr>
      <vt:lpstr>Background to the Project</vt:lpstr>
      <vt:lpstr>Scope &amp; Coverage- Products</vt:lpstr>
      <vt:lpstr>Scope &amp; Coverage- Products </vt:lpstr>
      <vt:lpstr>Scope &amp; Coverage- Services </vt:lpstr>
      <vt:lpstr>Contracting Route</vt:lpstr>
      <vt:lpstr>What is a Framework Agreement?</vt:lpstr>
      <vt:lpstr>Publication Sites </vt:lpstr>
      <vt:lpstr>E-tendering System</vt:lpstr>
      <vt:lpstr>The Tender Process</vt:lpstr>
      <vt:lpstr>Selection Questionnaire</vt:lpstr>
      <vt:lpstr>Selection Questionnaire</vt:lpstr>
      <vt:lpstr>Award Criteria</vt:lpstr>
      <vt:lpstr>Award Criteria</vt:lpstr>
      <vt:lpstr>Award Criteria- Case Study</vt:lpstr>
      <vt:lpstr>Pricing</vt:lpstr>
      <vt:lpstr>Responsible Procurement</vt:lpstr>
      <vt:lpstr>Terms and Conditions</vt:lpstr>
      <vt:lpstr>Awarding Contracts under a Framework</vt:lpstr>
      <vt:lpstr>Supplier Guide to Tendering</vt:lpstr>
      <vt:lpstr>Project Timeline- Framework</vt:lpstr>
      <vt:lpstr>Thank you  Please complete the accompanying engagement survey which you can find at the following link:  https://enp.onlinesurveys.ac.uk/furniture-ffe3158-market-engagement-great-britain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McIntyre</dc:creator>
  <cp:lastModifiedBy>Sarah Dye</cp:lastModifiedBy>
  <cp:revision>139</cp:revision>
  <dcterms:created xsi:type="dcterms:W3CDTF">2021-03-26T10:44:56Z</dcterms:created>
  <dcterms:modified xsi:type="dcterms:W3CDTF">2022-07-20T13:58:32Z</dcterms:modified>
</cp:coreProperties>
</file>