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88B0"/>
    <a:srgbClr val="74B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5206" autoAdjust="0"/>
  </p:normalViewPr>
  <p:slideViewPr>
    <p:cSldViewPr snapToGrid="0" showGuides="1">
      <p:cViewPr varScale="1">
        <p:scale>
          <a:sx n="115" d="100"/>
          <a:sy n="115" d="100"/>
        </p:scale>
        <p:origin x="37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388A-1EB6-47B3-9B47-A070D1D82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1F9B6-B45F-4AF1-A5E8-237CEE3EB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6B1B6-E31E-4AB0-82C8-46EEC403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26488-D415-488B-8BEA-508645FC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E5EC9-6DAF-4554-84E7-9D237E02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6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D111D-93D3-4028-AC22-0D9CF06D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BCFB8-B54E-4877-85E1-5EEEBD2B9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23600-45BB-49F9-A4F5-41915694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D7599-BD5A-4918-83EA-381D5554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CB82B-E5FE-4EF9-B38B-0E0BD867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66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FBCACB-95E5-4637-A3A4-2E67FB7E2E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DED7D-E703-4CE1-A955-17D5440ED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5B437-A8F8-4C10-9E2D-4B740C81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F10CF-05EF-4129-8B68-ACC6544C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E8BB9-F9F0-482E-8352-887ED07A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43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5568-143C-4DB3-9DD6-ED6D54C0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0476-1817-455F-81EB-8BADCAA18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9E608-F311-49E7-9337-AE15D64F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9B798-7FC5-4470-8C75-3021DD25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89ED2-8129-4F6E-BCA0-390830C9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8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9889-CB08-4981-A86D-3318B8D2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3E965-DB26-4343-A671-688A0F860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9B91-4535-4610-8838-DE2029EC2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F51FA-3EA5-401B-AD2C-BE5064B5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303C3-C3A1-46F6-A702-64C99CB7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1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1DE5-146E-47B9-8E12-BFB322E37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9F29-954F-4CDC-AF2D-01FADFB2B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3969F-50FB-453F-AD5E-6DC11F47B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ADEE4-19B9-47E9-90C4-924597E4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FCC04-F1A1-485E-A2B2-CA944477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90E4C-3B35-46E6-BB2E-F392F5E1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9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1A13-0551-489E-AAE6-B32F0958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3A6BC-81FA-46B1-812E-A61E15E7D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2B44A-25F5-482C-9A9A-E2AFD90A8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E6CC-6573-44A4-97ED-80958C7E7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6BB40-C979-40A6-80AC-557BE14D6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AB270-92F4-4072-9541-298302B6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B07069-FECC-4725-9E67-8DEC99EA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CE62ED-2EF6-4373-B6F3-4B7376DA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38A2-C89E-4067-89C0-6B0AFBCC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9065E0-1B98-40AC-85B4-0CB6DCD4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6CE8-3391-48DA-A1B1-04BF6738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E0B1A-C86F-4150-867C-B6C51482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6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357EB-6064-4753-A1A1-9A1A9F6A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B4E27-3453-4584-970A-3015FE81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50D57-9BCD-4D15-9155-5C4FA6E7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07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55C6-ED1D-49F3-B6AE-FDE15E93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D625-A72F-474A-A310-0A1B267F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8D804-828E-452B-89D2-23020121B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A4FEF-E6D9-4949-8E62-7EFA4F21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220F0-C5C5-42DB-BEE3-C9482CAE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EE245-FD68-4BC5-9F23-0408EA6C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0413-F170-4A82-9BD8-D83A3727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B6CDAE-B4AB-4015-9E8D-0A048E27B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2B0E7-A409-4026-9212-AB5653819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71DEE-E30A-45D0-9165-DE2D8A80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346BE-6D36-46B1-B5C6-DEDE1A951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F31A3-51B6-44AC-A26D-21D055C7B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6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0245FD-AD40-4FC3-AA85-D526A1AB5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434CF-4E03-4748-81DD-5182EAE34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965B1-9B00-44CE-9139-09B507A97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972D9-DC7F-468A-BC29-EF4A8A41A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61428-F87F-4CFE-B752-6465B5DB9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8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.k.sweeney@reading.ac.uk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238353">
            <a:off x="-148083" y="6313029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74B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E2F54E2-AB26-4860-B4F9-9BBDBF5FA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04" y="99917"/>
            <a:ext cx="2338898" cy="1194579"/>
          </a:xfrm>
          <a:prstGeom prst="rect">
            <a:avLst/>
          </a:prstGeom>
        </p:spPr>
      </p:pic>
      <p:pic>
        <p:nvPicPr>
          <p:cNvPr id="7" name="Picture 6" descr="A person standing in front of a sign&#10;&#10;Description automatically generated with low confidence">
            <a:extLst>
              <a:ext uri="{FF2B5EF4-FFF2-40B4-BE49-F238E27FC236}">
                <a16:creationId xmlns:a16="http://schemas.microsoft.com/office/drawing/2014/main" id="{44C81744-EA55-4646-B8BC-7E26B590D4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1"/>
          <a:stretch/>
        </p:blipFill>
        <p:spPr>
          <a:xfrm>
            <a:off x="177798" y="99917"/>
            <a:ext cx="2338898" cy="1194579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5542B180-9E0B-4BB0-B40C-CBF0511FDA32}"/>
              </a:ext>
            </a:extLst>
          </p:cNvPr>
          <p:cNvSpPr txBox="1"/>
          <p:nvPr/>
        </p:nvSpPr>
        <p:spPr>
          <a:xfrm>
            <a:off x="2685875" y="697727"/>
            <a:ext cx="682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/>
              <a:t>Antibodies &amp; Sera Framework Agreement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93CD257F-F828-4175-8E0F-894DA0C82177}"/>
              </a:ext>
            </a:extLst>
          </p:cNvPr>
          <p:cNvSpPr txBox="1"/>
          <p:nvPr/>
        </p:nvSpPr>
        <p:spPr>
          <a:xfrm>
            <a:off x="361042" y="1439097"/>
            <a:ext cx="114699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Danielle Sweeney, Category Manager - STEMed</a:t>
            </a:r>
          </a:p>
          <a:p>
            <a:pPr algn="ctr"/>
            <a:r>
              <a:rPr lang="en-GB" sz="1400" b="1" dirty="0">
                <a:hlinkClick r:id="rId5"/>
              </a:rPr>
              <a:t>d.k.sweeney@reading.ac.uk</a:t>
            </a:r>
            <a:endParaRPr lang="en-GB" sz="1400" b="1" dirty="0"/>
          </a:p>
          <a:p>
            <a:pPr algn="ctr"/>
            <a:endParaRPr lang="en-GB" sz="1400" b="1" dirty="0"/>
          </a:p>
          <a:p>
            <a:r>
              <a:rPr lang="en-GB" sz="1400" b="1" dirty="0"/>
              <a:t>What’s new: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Two lots (Lot 1 – Antibodies, Lot 2 – Sera and other matrices)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Duration: 1</a:t>
            </a:r>
            <a:r>
              <a:rPr lang="en-GB" sz="1400" baseline="30000" dirty="0"/>
              <a:t>st</a:t>
            </a:r>
            <a:r>
              <a:rPr lang="en-GB" sz="1400" dirty="0"/>
              <a:t> July 2021 to 31</a:t>
            </a:r>
            <a:r>
              <a:rPr lang="en-GB" sz="1400" baseline="30000" dirty="0"/>
              <a:t>st</a:t>
            </a:r>
            <a:r>
              <a:rPr lang="en-GB" sz="1400" dirty="0"/>
              <a:t> December 2023 (with a maximum option to extend by up to 6 months)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18 Suppliers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Two new Suppliers to the Framework: Enzo Life Sciences and Cambridge Bioscience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Revised further competition for Sera.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Marketing Premium</a:t>
            </a:r>
          </a:p>
          <a:p>
            <a:endParaRPr lang="en-GB" sz="1400" dirty="0"/>
          </a:p>
          <a:p>
            <a:r>
              <a:rPr lang="en-GB" sz="1400" b="1" dirty="0"/>
              <a:t>Who can access: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All members of SUPC, LUPC, NEUPC, NWUPC, HEPCW and APUC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3533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238353">
            <a:off x="-148083" y="6313029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74B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E2F54E2-AB26-4860-B4F9-9BBDBF5FA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04" y="99917"/>
            <a:ext cx="2338898" cy="1194579"/>
          </a:xfrm>
          <a:prstGeom prst="rect">
            <a:avLst/>
          </a:prstGeom>
        </p:spPr>
      </p:pic>
      <p:pic>
        <p:nvPicPr>
          <p:cNvPr id="7" name="Picture 6" descr="A person standing in front of a sign&#10;&#10;Description automatically generated with low confidence">
            <a:extLst>
              <a:ext uri="{FF2B5EF4-FFF2-40B4-BE49-F238E27FC236}">
                <a16:creationId xmlns:a16="http://schemas.microsoft.com/office/drawing/2014/main" id="{44C81744-EA55-4646-B8BC-7E26B590D4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1"/>
          <a:stretch/>
        </p:blipFill>
        <p:spPr>
          <a:xfrm>
            <a:off x="177798" y="99917"/>
            <a:ext cx="2338898" cy="1194579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5542B180-9E0B-4BB0-B40C-CBF0511FDA32}"/>
              </a:ext>
            </a:extLst>
          </p:cNvPr>
          <p:cNvSpPr txBox="1"/>
          <p:nvPr/>
        </p:nvSpPr>
        <p:spPr>
          <a:xfrm>
            <a:off x="2685875" y="697727"/>
            <a:ext cx="682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/>
              <a:t>Antibodies &amp; Sera Framework Agreement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93CD257F-F828-4175-8E0F-894DA0C82177}"/>
              </a:ext>
            </a:extLst>
          </p:cNvPr>
          <p:cNvSpPr txBox="1"/>
          <p:nvPr/>
        </p:nvSpPr>
        <p:spPr>
          <a:xfrm>
            <a:off x="361042" y="1439097"/>
            <a:ext cx="11469916" cy="4044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400" b="1" dirty="0"/>
          </a:p>
          <a:p>
            <a:r>
              <a:rPr lang="en-GB" sz="1400" dirty="0"/>
              <a:t>How to call off from the framework: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Ranked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Further 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Further competition – </a:t>
            </a:r>
            <a:r>
              <a:rPr lang="en-GB" sz="1400" dirty="0" err="1"/>
              <a:t>eMarketplace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Desktop 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Further competition – Lot 2 Sera </a:t>
            </a:r>
            <a:r>
              <a:rPr lang="en-GB" sz="1400" dirty="0">
                <a:solidFill>
                  <a:srgbClr val="FF0000"/>
                </a:solidFill>
              </a:rPr>
              <a:t>*New*</a:t>
            </a:r>
          </a:p>
          <a:p>
            <a:pPr marL="800100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 Requirement is issued by the Member to all Suppliers awarded onto the Lot.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Suppliers express interest and submit basic technical information on batches and products.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 defines the batch technical criteria to the framework suppliers, and shortlists to a maximum of three batches.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 batch tests three selected suppliers; and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 scores / awards to single supplier for a certain batch, based on the further competition’s technical criteria.</a:t>
            </a:r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73101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238353">
            <a:off x="-148083" y="6313029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74B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E2F54E2-AB26-4860-B4F9-9BBDBF5FA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04" y="99917"/>
            <a:ext cx="2338898" cy="1194579"/>
          </a:xfrm>
          <a:prstGeom prst="rect">
            <a:avLst/>
          </a:prstGeom>
        </p:spPr>
      </p:pic>
      <p:pic>
        <p:nvPicPr>
          <p:cNvPr id="7" name="Picture 6" descr="A person standing in front of a sign&#10;&#10;Description automatically generated with low confidence">
            <a:extLst>
              <a:ext uri="{FF2B5EF4-FFF2-40B4-BE49-F238E27FC236}">
                <a16:creationId xmlns:a16="http://schemas.microsoft.com/office/drawing/2014/main" id="{44C81744-EA55-4646-B8BC-7E26B590D4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1"/>
          <a:stretch/>
        </p:blipFill>
        <p:spPr>
          <a:xfrm>
            <a:off x="177798" y="99917"/>
            <a:ext cx="2338898" cy="1194579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5542B180-9E0B-4BB0-B40C-CBF0511FDA32}"/>
              </a:ext>
            </a:extLst>
          </p:cNvPr>
          <p:cNvSpPr txBox="1"/>
          <p:nvPr/>
        </p:nvSpPr>
        <p:spPr>
          <a:xfrm>
            <a:off x="2685875" y="697727"/>
            <a:ext cx="682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/>
              <a:t>Antibodies &amp; Sera Framework Agreement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93CD257F-F828-4175-8E0F-894DA0C82177}"/>
              </a:ext>
            </a:extLst>
          </p:cNvPr>
          <p:cNvSpPr txBox="1"/>
          <p:nvPr/>
        </p:nvSpPr>
        <p:spPr>
          <a:xfrm>
            <a:off x="361042" y="1439097"/>
            <a:ext cx="114699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Suppliers on the Framework</a:t>
            </a:r>
          </a:p>
          <a:p>
            <a:endParaRPr lang="en-GB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CF1D1535-A5E2-4D30-86D3-84918191D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130156"/>
              </p:ext>
            </p:extLst>
          </p:nvPr>
        </p:nvGraphicFramePr>
        <p:xfrm>
          <a:off x="2086682" y="1675630"/>
          <a:ext cx="7868518" cy="4316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4259">
                  <a:extLst>
                    <a:ext uri="{9D8B030D-6E8A-4147-A177-3AD203B41FA5}">
                      <a16:colId xmlns:a16="http://schemas.microsoft.com/office/drawing/2014/main" val="1696082965"/>
                    </a:ext>
                  </a:extLst>
                </a:gridCol>
                <a:gridCol w="3934259">
                  <a:extLst>
                    <a:ext uri="{9D8B030D-6E8A-4147-A177-3AD203B41FA5}">
                      <a16:colId xmlns:a16="http://schemas.microsoft.com/office/drawing/2014/main" val="359427625"/>
                    </a:ext>
                  </a:extLst>
                </a:gridCol>
              </a:tblGrid>
              <a:tr h="27975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Lot 1 - Antibodies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Lot 2 – Sera &amp; other matrices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066627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2B Scientific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2B Scientific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5641492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Agilent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Agilent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8092263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Antibodies.com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Antibodies.com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2824210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Biolegend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BioServ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8007615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BioServ UK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Fisher Scientific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1302903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Biotechne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0622830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Cambridge BioScience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Stratech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060325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 Signalling Technology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Takara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1391487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2865083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Fisher Scientific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08646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2641298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Insight Biotec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8419118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5886076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Miltenyi Biotec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8509015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Oxford Biosystems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0639993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Proteintech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7219698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7619560"/>
                  </a:ext>
                </a:extLst>
              </a:tr>
              <a:tr h="20457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Takara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8222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04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Labs Event July 2021-2.potx" id="{9B395A72-3166-4AA4-9111-1AB6969C0201}" vid="{CBC8CDE5-2F14-43F6-9596-2DAF9A847A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Labs Event July 2021</Template>
  <TotalTime>422</TotalTime>
  <Words>274</Words>
  <Application>Microsoft Office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Sweeney</dc:creator>
  <cp:lastModifiedBy>Danielle Sweeney</cp:lastModifiedBy>
  <cp:revision>3</cp:revision>
  <dcterms:created xsi:type="dcterms:W3CDTF">2021-07-19T09:25:00Z</dcterms:created>
  <dcterms:modified xsi:type="dcterms:W3CDTF">2021-07-19T16:31:00Z</dcterms:modified>
</cp:coreProperties>
</file>