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1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F88B0"/>
    <a:srgbClr val="74B44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F5C063F-18E1-4591-A597-125B150667D9}" v="2" dt="2021-07-19T13:57:40.29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75206" autoAdjust="0"/>
  </p:normalViewPr>
  <p:slideViewPr>
    <p:cSldViewPr snapToGrid="0" showGuides="1">
      <p:cViewPr>
        <p:scale>
          <a:sx n="122" d="100"/>
          <a:sy n="122" d="100"/>
        </p:scale>
        <p:origin x="168" y="-18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BC388A-1EB6-47B3-9B47-A070D1D8225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151F9B6-B45F-4AF1-A5E8-237CEE3EB5D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F6B1B6-E31E-4AB0-82C8-46EEC4036B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CFF85-DD59-4AD0-8BDE-FC87CC058486}" type="datetimeFigureOut">
              <a:rPr lang="en-GB" smtClean="0"/>
              <a:t>19/07/2021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726488-D415-488B-8BEA-508645FCE7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EE5EC9-6DAF-4554-84E7-9D237E02A4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AE1CC-8AE7-4AE5-B58E-BC894BFDD4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90654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CD111D-93D3-4028-AC22-0D9CF06D65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D6BCFB8-B54E-4877-85E1-5EEEBD2B957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523600-45BB-49F9-A4F5-4191569482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CFF85-DD59-4AD0-8BDE-FC87CC058486}" type="datetimeFigureOut">
              <a:rPr lang="en-GB" smtClean="0"/>
              <a:t>19/07/2021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5D7599-BD5A-4918-83EA-381D5554C5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9CB82B-E5FE-4EF9-B38B-0E0BD86795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AE1CC-8AE7-4AE5-B58E-BC894BFDD4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36654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6FBCACB-95E5-4637-A3A4-2E67FB7E2E2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04DED7D-E703-4CE1-A955-17D5440ED38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05B437-A8F8-4C10-9E2D-4B740C813C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CFF85-DD59-4AD0-8BDE-FC87CC058486}" type="datetimeFigureOut">
              <a:rPr lang="en-GB" smtClean="0"/>
              <a:t>19/07/2021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DF10CF-05EF-4129-8B68-ACC6544C9D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CE8BB9-F9F0-482E-8352-887ED07A5A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AE1CC-8AE7-4AE5-B58E-BC894BFDD4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84355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615568-143C-4DB3-9DD6-ED6D54C0D3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100476-1817-455F-81EB-8BADCAA18B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A9E608-F311-49E7-9337-AE15D64FAA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CFF85-DD59-4AD0-8BDE-FC87CC058486}" type="datetimeFigureOut">
              <a:rPr lang="en-GB" smtClean="0"/>
              <a:t>19/07/2021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19B798-7FC5-4470-8C75-3021DD25DF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189ED2-8129-4F6E-BCA0-390830C9BF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AE1CC-8AE7-4AE5-B58E-BC894BFDD4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44879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429889-CB08-4981-A86D-3318B8D2A3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63E965-DB26-4343-A671-688A0F8605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9C9B91-4535-4610-8838-DE2029EC2F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CFF85-DD59-4AD0-8BDE-FC87CC058486}" type="datetimeFigureOut">
              <a:rPr lang="en-GB" smtClean="0"/>
              <a:t>19/07/2021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8F51FA-3EA5-401B-AD2C-BE5064B5D2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3303C3-C3A1-46F6-A702-64C99CB7FA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AE1CC-8AE7-4AE5-B58E-BC894BFDD4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80192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D31DE5-146E-47B9-8E12-BFB322E37C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759F29-954F-4CDC-AF2D-01FADFB2B01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B73969F-50FB-453F-AD5E-6DC11F47B5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6BADEE4-19B9-47E9-90C4-924597E45E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CFF85-DD59-4AD0-8BDE-FC87CC058486}" type="datetimeFigureOut">
              <a:rPr lang="en-GB" smtClean="0"/>
              <a:t>19/07/2021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B7FCC04-F1A1-485E-A2B2-CA9444773A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8590E4C-3B35-46E6-BB2E-F392F5E128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AE1CC-8AE7-4AE5-B58E-BC894BFDD4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24994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A81A13-0551-489E-AAE6-B32F0958CA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8B3A6BC-81FA-46B1-812E-A61E15E7D3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6F2B44A-25F5-482C-9A9A-E2AFD90A89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65DE6CC-6573-44A4-97ED-80958C7E774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C56BB40-C979-40A6-80AC-557BE14D6FE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A6AB270-92F4-4072-9541-298302B604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CFF85-DD59-4AD0-8BDE-FC87CC058486}" type="datetimeFigureOut">
              <a:rPr lang="en-GB" smtClean="0"/>
              <a:t>19/07/2021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2B07069-FECC-4725-9E67-8DEC99EA92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ECE62ED-2EF6-4373-B6F3-4B7376DA29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AE1CC-8AE7-4AE5-B58E-BC894BFDD4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574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7038A2-C89E-4067-89C0-6B0AFBCC55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19065E0-1B98-40AC-85B4-0CB6DCD46A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CFF85-DD59-4AD0-8BDE-FC87CC058486}" type="datetimeFigureOut">
              <a:rPr lang="en-GB" smtClean="0"/>
              <a:t>19/07/2021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4526CE8-3391-48DA-A1B1-04BF673873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61E0B1A-C86F-4150-867C-B6C5148212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AE1CC-8AE7-4AE5-B58E-BC894BFDD4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0611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A5357EB-6064-4753-A1A1-9A1A9F6A3F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CFF85-DD59-4AD0-8BDE-FC87CC058486}" type="datetimeFigureOut">
              <a:rPr lang="en-GB" smtClean="0"/>
              <a:t>19/07/2021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84B4E27-3453-4584-970A-3015FE81AC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B350D57-9BCD-4D15-9155-5C4FA6E762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AE1CC-8AE7-4AE5-B58E-BC894BFDD4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80791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9555C6-ED1D-49F3-B6AE-FDE15E9366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0FD625-A72F-474A-A310-0A1B267F28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568D804-828E-452B-89D2-23020121B7D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B4A4FEF-E6D9-4949-8E62-7EFA4F2132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CFF85-DD59-4AD0-8BDE-FC87CC058486}" type="datetimeFigureOut">
              <a:rPr lang="en-GB" smtClean="0"/>
              <a:t>19/07/2021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15220F0-C5C5-42DB-BEE3-C9482CAE28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AEE245-FD68-4BC5-9F23-0408EA6CCF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AE1CC-8AE7-4AE5-B58E-BC894BFDD4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67494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220413-F170-4A82-9BD8-D83A372731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1B6CDAE-B4AB-4015-9E8D-0A048E27B35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482B0E7-A409-4026-9212-AB56538190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771DEE-E30A-45D0-9165-DE2D8A8087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CFF85-DD59-4AD0-8BDE-FC87CC058486}" type="datetimeFigureOut">
              <a:rPr lang="en-GB" smtClean="0"/>
              <a:t>19/07/2021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D8346BE-6D36-46B1-B5C6-DEDE1A951B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B7F31A3-51B6-44AC-A26D-21D055C7B1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AE1CC-8AE7-4AE5-B58E-BC894BFDD4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8063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C0245FD-AD40-4FC3-AA85-D526A1AB5E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A434CF-4E03-4748-81DD-5182EAE345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9965B1-9B00-44CE-9139-09B507A978F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5CFF85-DD59-4AD0-8BDE-FC87CC058486}" type="datetimeFigureOut">
              <a:rPr lang="en-GB" smtClean="0"/>
              <a:t>19/07/2021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9972D9-DC7F-468A-BC29-EF4A8A41ACF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461428-F87F-4CFE-B752-6465B5DB903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0AE1CC-8AE7-4AE5-B58E-BC894BFDD4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28836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hyperlink" Target="mailto:d.k.sweeney@reading.ac.uk" TargetMode="Externa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hyperlink" Target="mailto:d.k.sweeney@reading.ac.uk" TargetMode="Externa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73121B8-0CA7-4AFC-BA4A-12DD686FD4DC}"/>
              </a:ext>
            </a:extLst>
          </p:cNvPr>
          <p:cNvSpPr/>
          <p:nvPr/>
        </p:nvSpPr>
        <p:spPr>
          <a:xfrm rot="238353">
            <a:off x="-148083" y="6313029"/>
            <a:ext cx="12338048" cy="1140342"/>
          </a:xfrm>
          <a:custGeom>
            <a:avLst/>
            <a:gdLst>
              <a:gd name="connsiteX0" fmla="*/ 0 w 17473085"/>
              <a:gd name="connsiteY0" fmla="*/ 0 h 2459048"/>
              <a:gd name="connsiteX1" fmla="*/ 17473085 w 17473085"/>
              <a:gd name="connsiteY1" fmla="*/ 0 h 2459048"/>
              <a:gd name="connsiteX2" fmla="*/ 17473085 w 17473085"/>
              <a:gd name="connsiteY2" fmla="*/ 2459048 h 2459048"/>
              <a:gd name="connsiteX3" fmla="*/ 0 w 17473085"/>
              <a:gd name="connsiteY3" fmla="*/ 2459048 h 2459048"/>
              <a:gd name="connsiteX4" fmla="*/ 0 w 17473085"/>
              <a:gd name="connsiteY4" fmla="*/ 0 h 2459048"/>
              <a:gd name="connsiteX0" fmla="*/ 2379817 w 17473085"/>
              <a:gd name="connsiteY0" fmla="*/ 43267 h 2459048"/>
              <a:gd name="connsiteX1" fmla="*/ 17473085 w 17473085"/>
              <a:gd name="connsiteY1" fmla="*/ 0 h 2459048"/>
              <a:gd name="connsiteX2" fmla="*/ 17473085 w 17473085"/>
              <a:gd name="connsiteY2" fmla="*/ 2459048 h 2459048"/>
              <a:gd name="connsiteX3" fmla="*/ 0 w 17473085"/>
              <a:gd name="connsiteY3" fmla="*/ 2459048 h 2459048"/>
              <a:gd name="connsiteX4" fmla="*/ 2379817 w 17473085"/>
              <a:gd name="connsiteY4" fmla="*/ 43267 h 2459048"/>
              <a:gd name="connsiteX0" fmla="*/ 0 w 15093268"/>
              <a:gd name="connsiteY0" fmla="*/ 43267 h 2459048"/>
              <a:gd name="connsiteX1" fmla="*/ 15093268 w 15093268"/>
              <a:gd name="connsiteY1" fmla="*/ 0 h 2459048"/>
              <a:gd name="connsiteX2" fmla="*/ 15093268 w 15093268"/>
              <a:gd name="connsiteY2" fmla="*/ 2459048 h 2459048"/>
              <a:gd name="connsiteX3" fmla="*/ 110349 w 15093268"/>
              <a:gd name="connsiteY3" fmla="*/ 1326103 h 2459048"/>
              <a:gd name="connsiteX4" fmla="*/ 0 w 15093268"/>
              <a:gd name="connsiteY4" fmla="*/ 43267 h 2459048"/>
              <a:gd name="connsiteX0" fmla="*/ 0 w 15093268"/>
              <a:gd name="connsiteY0" fmla="*/ 43267 h 1326103"/>
              <a:gd name="connsiteX1" fmla="*/ 15093268 w 15093268"/>
              <a:gd name="connsiteY1" fmla="*/ 0 h 1326103"/>
              <a:gd name="connsiteX2" fmla="*/ 12387589 w 15093268"/>
              <a:gd name="connsiteY2" fmla="*/ 142826 h 1326103"/>
              <a:gd name="connsiteX3" fmla="*/ 110349 w 15093268"/>
              <a:gd name="connsiteY3" fmla="*/ 1326103 h 1326103"/>
              <a:gd name="connsiteX4" fmla="*/ 0 w 15093268"/>
              <a:gd name="connsiteY4" fmla="*/ 43267 h 1326103"/>
              <a:gd name="connsiteX0" fmla="*/ 0 w 12402135"/>
              <a:gd name="connsiteY0" fmla="*/ 0 h 1282836"/>
              <a:gd name="connsiteX1" fmla="*/ 12402135 w 12402135"/>
              <a:gd name="connsiteY1" fmla="*/ 15005 h 1282836"/>
              <a:gd name="connsiteX2" fmla="*/ 12387589 w 12402135"/>
              <a:gd name="connsiteY2" fmla="*/ 99559 h 1282836"/>
              <a:gd name="connsiteX3" fmla="*/ 110349 w 12402135"/>
              <a:gd name="connsiteY3" fmla="*/ 1282836 h 1282836"/>
              <a:gd name="connsiteX4" fmla="*/ 0 w 12402135"/>
              <a:gd name="connsiteY4" fmla="*/ 0 h 1282836"/>
              <a:gd name="connsiteX0" fmla="*/ 0 w 12402135"/>
              <a:gd name="connsiteY0" fmla="*/ 0 h 1119859"/>
              <a:gd name="connsiteX1" fmla="*/ 12402135 w 12402135"/>
              <a:gd name="connsiteY1" fmla="*/ 15005 h 1119859"/>
              <a:gd name="connsiteX2" fmla="*/ 12387589 w 12402135"/>
              <a:gd name="connsiteY2" fmla="*/ 99559 h 1119859"/>
              <a:gd name="connsiteX3" fmla="*/ 139071 w 12402135"/>
              <a:gd name="connsiteY3" fmla="*/ 1119859 h 1119859"/>
              <a:gd name="connsiteX4" fmla="*/ 0 w 12402135"/>
              <a:gd name="connsiteY4" fmla="*/ 0 h 1119859"/>
              <a:gd name="connsiteX0" fmla="*/ 0 w 12342121"/>
              <a:gd name="connsiteY0" fmla="*/ 0 h 1108535"/>
              <a:gd name="connsiteX1" fmla="*/ 12342121 w 12342121"/>
              <a:gd name="connsiteY1" fmla="*/ 3681 h 1108535"/>
              <a:gd name="connsiteX2" fmla="*/ 12327575 w 12342121"/>
              <a:gd name="connsiteY2" fmla="*/ 88235 h 1108535"/>
              <a:gd name="connsiteX3" fmla="*/ 79057 w 12342121"/>
              <a:gd name="connsiteY3" fmla="*/ 1108535 h 1108535"/>
              <a:gd name="connsiteX4" fmla="*/ 0 w 12342121"/>
              <a:gd name="connsiteY4" fmla="*/ 0 h 1108535"/>
              <a:gd name="connsiteX0" fmla="*/ 0 w 12342121"/>
              <a:gd name="connsiteY0" fmla="*/ 0 h 1106227"/>
              <a:gd name="connsiteX1" fmla="*/ 12342121 w 12342121"/>
              <a:gd name="connsiteY1" fmla="*/ 3681 h 1106227"/>
              <a:gd name="connsiteX2" fmla="*/ 12327575 w 12342121"/>
              <a:gd name="connsiteY2" fmla="*/ 88235 h 1106227"/>
              <a:gd name="connsiteX3" fmla="*/ 104118 w 12342121"/>
              <a:gd name="connsiteY3" fmla="*/ 1106227 h 1106227"/>
              <a:gd name="connsiteX4" fmla="*/ 0 w 12342121"/>
              <a:gd name="connsiteY4" fmla="*/ 0 h 1106227"/>
              <a:gd name="connsiteX0" fmla="*/ 0 w 12339054"/>
              <a:gd name="connsiteY0" fmla="*/ 29631 h 1135858"/>
              <a:gd name="connsiteX1" fmla="*/ 12339054 w 12339054"/>
              <a:gd name="connsiteY1" fmla="*/ 0 h 1135858"/>
              <a:gd name="connsiteX2" fmla="*/ 12327575 w 12339054"/>
              <a:gd name="connsiteY2" fmla="*/ 117866 h 1135858"/>
              <a:gd name="connsiteX3" fmla="*/ 104118 w 12339054"/>
              <a:gd name="connsiteY3" fmla="*/ 1135858 h 1135858"/>
              <a:gd name="connsiteX4" fmla="*/ 0 w 12339054"/>
              <a:gd name="connsiteY4" fmla="*/ 29631 h 1135858"/>
              <a:gd name="connsiteX0" fmla="*/ 0 w 12339054"/>
              <a:gd name="connsiteY0" fmla="*/ 29631 h 1135858"/>
              <a:gd name="connsiteX1" fmla="*/ 12339054 w 12339054"/>
              <a:gd name="connsiteY1" fmla="*/ 0 h 1135858"/>
              <a:gd name="connsiteX2" fmla="*/ 12330641 w 12339054"/>
              <a:gd name="connsiteY2" fmla="*/ 151179 h 1135858"/>
              <a:gd name="connsiteX3" fmla="*/ 104118 w 12339054"/>
              <a:gd name="connsiteY3" fmla="*/ 1135858 h 1135858"/>
              <a:gd name="connsiteX4" fmla="*/ 0 w 12339054"/>
              <a:gd name="connsiteY4" fmla="*/ 29631 h 1135858"/>
              <a:gd name="connsiteX0" fmla="*/ 0 w 12339054"/>
              <a:gd name="connsiteY0" fmla="*/ 29631 h 1103567"/>
              <a:gd name="connsiteX1" fmla="*/ 12339054 w 12339054"/>
              <a:gd name="connsiteY1" fmla="*/ 0 h 1103567"/>
              <a:gd name="connsiteX2" fmla="*/ 12330641 w 12339054"/>
              <a:gd name="connsiteY2" fmla="*/ 151179 h 1103567"/>
              <a:gd name="connsiteX3" fmla="*/ 89947 w 12339054"/>
              <a:gd name="connsiteY3" fmla="*/ 1103567 h 1103567"/>
              <a:gd name="connsiteX4" fmla="*/ 0 w 12339054"/>
              <a:gd name="connsiteY4" fmla="*/ 29631 h 1103567"/>
              <a:gd name="connsiteX0" fmla="*/ 0 w 12336725"/>
              <a:gd name="connsiteY0" fmla="*/ 54924 h 1128860"/>
              <a:gd name="connsiteX1" fmla="*/ 12336725 w 12336725"/>
              <a:gd name="connsiteY1" fmla="*/ 0 h 1128860"/>
              <a:gd name="connsiteX2" fmla="*/ 12330641 w 12336725"/>
              <a:gd name="connsiteY2" fmla="*/ 176472 h 1128860"/>
              <a:gd name="connsiteX3" fmla="*/ 89947 w 12336725"/>
              <a:gd name="connsiteY3" fmla="*/ 1128860 h 1128860"/>
              <a:gd name="connsiteX4" fmla="*/ 0 w 12336725"/>
              <a:gd name="connsiteY4" fmla="*/ 54924 h 1128860"/>
              <a:gd name="connsiteX0" fmla="*/ 0 w 12338048"/>
              <a:gd name="connsiteY0" fmla="*/ 54924 h 1128860"/>
              <a:gd name="connsiteX1" fmla="*/ 12336725 w 12338048"/>
              <a:gd name="connsiteY1" fmla="*/ 0 h 1128860"/>
              <a:gd name="connsiteX2" fmla="*/ 12338048 w 12338048"/>
              <a:gd name="connsiteY2" fmla="*/ 118398 h 1128860"/>
              <a:gd name="connsiteX3" fmla="*/ 89947 w 12338048"/>
              <a:gd name="connsiteY3" fmla="*/ 1128860 h 1128860"/>
              <a:gd name="connsiteX4" fmla="*/ 0 w 12338048"/>
              <a:gd name="connsiteY4" fmla="*/ 54924 h 1128860"/>
              <a:gd name="connsiteX0" fmla="*/ 0 w 12338048"/>
              <a:gd name="connsiteY0" fmla="*/ 54924 h 1102403"/>
              <a:gd name="connsiteX1" fmla="*/ 12336725 w 12338048"/>
              <a:gd name="connsiteY1" fmla="*/ 0 h 1102403"/>
              <a:gd name="connsiteX2" fmla="*/ 12338048 w 12338048"/>
              <a:gd name="connsiteY2" fmla="*/ 118398 h 1102403"/>
              <a:gd name="connsiteX3" fmla="*/ 100265 w 12338048"/>
              <a:gd name="connsiteY3" fmla="*/ 1102403 h 1102403"/>
              <a:gd name="connsiteX4" fmla="*/ 0 w 12338048"/>
              <a:gd name="connsiteY4" fmla="*/ 54924 h 1102403"/>
              <a:gd name="connsiteX0" fmla="*/ 0 w 12338048"/>
              <a:gd name="connsiteY0" fmla="*/ 54924 h 1140342"/>
              <a:gd name="connsiteX1" fmla="*/ 12336725 w 12338048"/>
              <a:gd name="connsiteY1" fmla="*/ 0 h 1140342"/>
              <a:gd name="connsiteX2" fmla="*/ 12338048 w 12338048"/>
              <a:gd name="connsiteY2" fmla="*/ 118398 h 1140342"/>
              <a:gd name="connsiteX3" fmla="*/ 103758 w 12338048"/>
              <a:gd name="connsiteY3" fmla="*/ 1140342 h 1140342"/>
              <a:gd name="connsiteX4" fmla="*/ 0 w 12338048"/>
              <a:gd name="connsiteY4" fmla="*/ 54924 h 11403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338048" h="1140342">
                <a:moveTo>
                  <a:pt x="0" y="54924"/>
                </a:moveTo>
                <a:lnTo>
                  <a:pt x="12336725" y="0"/>
                </a:lnTo>
                <a:lnTo>
                  <a:pt x="12338048" y="118398"/>
                </a:lnTo>
                <a:lnTo>
                  <a:pt x="103758" y="1140342"/>
                </a:lnTo>
                <a:lnTo>
                  <a:pt x="0" y="54924"/>
                </a:lnTo>
                <a:close/>
              </a:path>
            </a:pathLst>
          </a:custGeom>
          <a:solidFill>
            <a:srgbClr val="74B4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920E2B90-27F5-41A8-813D-E2F7C8E8B4B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799" y="6451600"/>
            <a:ext cx="6178141" cy="304843"/>
          </a:xfrm>
          <a:prstGeom prst="rect">
            <a:avLst/>
          </a:prstGeom>
        </p:spPr>
      </p:pic>
      <p:pic>
        <p:nvPicPr>
          <p:cNvPr id="3" name="Picture 2" descr="Text&#10;&#10;Description automatically generated">
            <a:extLst>
              <a:ext uri="{FF2B5EF4-FFF2-40B4-BE49-F238E27FC236}">
                <a16:creationId xmlns:a16="http://schemas.microsoft.com/office/drawing/2014/main" id="{8E2F54E2-AB26-4860-B4F9-9BBDBF5FA51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5304" y="99917"/>
            <a:ext cx="2338898" cy="1194579"/>
          </a:xfrm>
          <a:prstGeom prst="rect">
            <a:avLst/>
          </a:prstGeom>
        </p:spPr>
      </p:pic>
      <p:pic>
        <p:nvPicPr>
          <p:cNvPr id="7" name="Picture 6" descr="A person standing in front of a sign&#10;&#10;Description automatically generated with low confidence">
            <a:extLst>
              <a:ext uri="{FF2B5EF4-FFF2-40B4-BE49-F238E27FC236}">
                <a16:creationId xmlns:a16="http://schemas.microsoft.com/office/drawing/2014/main" id="{44C81744-EA55-4646-B8BC-7E26B590D4DF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" b="1"/>
          <a:stretch/>
        </p:blipFill>
        <p:spPr>
          <a:xfrm>
            <a:off x="177798" y="99917"/>
            <a:ext cx="2338898" cy="1194579"/>
          </a:xfrm>
          <a:prstGeom prst="rect">
            <a:avLst/>
          </a:prstGeom>
        </p:spPr>
      </p:pic>
      <p:sp>
        <p:nvSpPr>
          <p:cNvPr id="6" name="TextBox 7">
            <a:extLst>
              <a:ext uri="{FF2B5EF4-FFF2-40B4-BE49-F238E27FC236}">
                <a16:creationId xmlns:a16="http://schemas.microsoft.com/office/drawing/2014/main" id="{5542B180-9E0B-4BB0-B40C-CBF0511FDA32}"/>
              </a:ext>
            </a:extLst>
          </p:cNvPr>
          <p:cNvSpPr txBox="1"/>
          <p:nvPr/>
        </p:nvSpPr>
        <p:spPr>
          <a:xfrm>
            <a:off x="2685875" y="697727"/>
            <a:ext cx="68202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2800" b="1" dirty="0"/>
              <a:t>Supply Chain Consumables</a:t>
            </a:r>
          </a:p>
        </p:txBody>
      </p:sp>
      <p:sp>
        <p:nvSpPr>
          <p:cNvPr id="8" name="TextBox 1">
            <a:extLst>
              <a:ext uri="{FF2B5EF4-FFF2-40B4-BE49-F238E27FC236}">
                <a16:creationId xmlns:a16="http://schemas.microsoft.com/office/drawing/2014/main" id="{93CD257F-F828-4175-8E0F-894DA0C82177}"/>
              </a:ext>
            </a:extLst>
          </p:cNvPr>
          <p:cNvSpPr txBox="1"/>
          <p:nvPr/>
        </p:nvSpPr>
        <p:spPr>
          <a:xfrm>
            <a:off x="361042" y="1439097"/>
            <a:ext cx="1146991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400" b="1" dirty="0"/>
              <a:t>Danielle Sweeney, Category Manager - STEMed</a:t>
            </a:r>
          </a:p>
          <a:p>
            <a:pPr algn="ctr"/>
            <a:r>
              <a:rPr lang="en-GB" sz="1400" b="1" dirty="0">
                <a:hlinkClick r:id="rId5"/>
              </a:rPr>
              <a:t>d.k.sweeney@reading.ac.uk</a:t>
            </a:r>
            <a:endParaRPr lang="en-GB" sz="1400" b="1" dirty="0"/>
          </a:p>
          <a:p>
            <a:pPr algn="ctr"/>
            <a:endParaRPr lang="en-GB" sz="1400" b="1" dirty="0"/>
          </a:p>
          <a:p>
            <a:r>
              <a:rPr lang="en-GB" sz="1400" b="1" dirty="0"/>
              <a:t>As a result of the pandemic, Brexit and shortages in Raw Materials there are a number of items within the IRLA Chemicals and Consumables agreement that are now experiencing shortages.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400" dirty="0"/>
          </a:p>
          <a:p>
            <a:r>
              <a:rPr lang="en-GB" sz="1400" dirty="0"/>
              <a:t>Gloves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400" dirty="0"/>
              <a:t>Impact due to increased requirements for gloves globally and manufacture restricted to 5 main manufacturers in Malaysia, Thailand, Vietnam and China (who have also suffered with reduced workforces due to Covid outbreaks).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400" dirty="0"/>
              <a:t>Availability is starting to improve – Suppliers advise that over the next 6 months they will start to see more products going onto the shelves rather than fulfil back orders.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400" dirty="0"/>
              <a:t>Raw materials shortage, this was first flagged pre-Covid and has been accelerated as a result of the pandemic.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400" dirty="0"/>
              <a:t>Pricing – still remains high, expected to gradually return to a more normal position in mid 2022.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400" dirty="0"/>
          </a:p>
          <a:p>
            <a:r>
              <a:rPr lang="en-GB" sz="1400" dirty="0"/>
              <a:t>Tips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400" dirty="0"/>
              <a:t>Production of tips is still at maximum capacity.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400" dirty="0"/>
              <a:t>Raw material shortage for resins and filters.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400" dirty="0"/>
              <a:t>Anticipate improved availability by early 2022, in part due to reduction of ‘scattergun’ ordering.</a:t>
            </a:r>
          </a:p>
        </p:txBody>
      </p:sp>
    </p:spTree>
    <p:extLst>
      <p:ext uri="{BB962C8B-B14F-4D97-AF65-F5344CB8AC3E}">
        <p14:creationId xmlns:p14="http://schemas.microsoft.com/office/powerpoint/2010/main" val="23353392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73121B8-0CA7-4AFC-BA4A-12DD686FD4DC}"/>
              </a:ext>
            </a:extLst>
          </p:cNvPr>
          <p:cNvSpPr/>
          <p:nvPr/>
        </p:nvSpPr>
        <p:spPr>
          <a:xfrm rot="238353">
            <a:off x="-148083" y="6313029"/>
            <a:ext cx="12338048" cy="1140342"/>
          </a:xfrm>
          <a:custGeom>
            <a:avLst/>
            <a:gdLst>
              <a:gd name="connsiteX0" fmla="*/ 0 w 17473085"/>
              <a:gd name="connsiteY0" fmla="*/ 0 h 2459048"/>
              <a:gd name="connsiteX1" fmla="*/ 17473085 w 17473085"/>
              <a:gd name="connsiteY1" fmla="*/ 0 h 2459048"/>
              <a:gd name="connsiteX2" fmla="*/ 17473085 w 17473085"/>
              <a:gd name="connsiteY2" fmla="*/ 2459048 h 2459048"/>
              <a:gd name="connsiteX3" fmla="*/ 0 w 17473085"/>
              <a:gd name="connsiteY3" fmla="*/ 2459048 h 2459048"/>
              <a:gd name="connsiteX4" fmla="*/ 0 w 17473085"/>
              <a:gd name="connsiteY4" fmla="*/ 0 h 2459048"/>
              <a:gd name="connsiteX0" fmla="*/ 2379817 w 17473085"/>
              <a:gd name="connsiteY0" fmla="*/ 43267 h 2459048"/>
              <a:gd name="connsiteX1" fmla="*/ 17473085 w 17473085"/>
              <a:gd name="connsiteY1" fmla="*/ 0 h 2459048"/>
              <a:gd name="connsiteX2" fmla="*/ 17473085 w 17473085"/>
              <a:gd name="connsiteY2" fmla="*/ 2459048 h 2459048"/>
              <a:gd name="connsiteX3" fmla="*/ 0 w 17473085"/>
              <a:gd name="connsiteY3" fmla="*/ 2459048 h 2459048"/>
              <a:gd name="connsiteX4" fmla="*/ 2379817 w 17473085"/>
              <a:gd name="connsiteY4" fmla="*/ 43267 h 2459048"/>
              <a:gd name="connsiteX0" fmla="*/ 0 w 15093268"/>
              <a:gd name="connsiteY0" fmla="*/ 43267 h 2459048"/>
              <a:gd name="connsiteX1" fmla="*/ 15093268 w 15093268"/>
              <a:gd name="connsiteY1" fmla="*/ 0 h 2459048"/>
              <a:gd name="connsiteX2" fmla="*/ 15093268 w 15093268"/>
              <a:gd name="connsiteY2" fmla="*/ 2459048 h 2459048"/>
              <a:gd name="connsiteX3" fmla="*/ 110349 w 15093268"/>
              <a:gd name="connsiteY3" fmla="*/ 1326103 h 2459048"/>
              <a:gd name="connsiteX4" fmla="*/ 0 w 15093268"/>
              <a:gd name="connsiteY4" fmla="*/ 43267 h 2459048"/>
              <a:gd name="connsiteX0" fmla="*/ 0 w 15093268"/>
              <a:gd name="connsiteY0" fmla="*/ 43267 h 1326103"/>
              <a:gd name="connsiteX1" fmla="*/ 15093268 w 15093268"/>
              <a:gd name="connsiteY1" fmla="*/ 0 h 1326103"/>
              <a:gd name="connsiteX2" fmla="*/ 12387589 w 15093268"/>
              <a:gd name="connsiteY2" fmla="*/ 142826 h 1326103"/>
              <a:gd name="connsiteX3" fmla="*/ 110349 w 15093268"/>
              <a:gd name="connsiteY3" fmla="*/ 1326103 h 1326103"/>
              <a:gd name="connsiteX4" fmla="*/ 0 w 15093268"/>
              <a:gd name="connsiteY4" fmla="*/ 43267 h 1326103"/>
              <a:gd name="connsiteX0" fmla="*/ 0 w 12402135"/>
              <a:gd name="connsiteY0" fmla="*/ 0 h 1282836"/>
              <a:gd name="connsiteX1" fmla="*/ 12402135 w 12402135"/>
              <a:gd name="connsiteY1" fmla="*/ 15005 h 1282836"/>
              <a:gd name="connsiteX2" fmla="*/ 12387589 w 12402135"/>
              <a:gd name="connsiteY2" fmla="*/ 99559 h 1282836"/>
              <a:gd name="connsiteX3" fmla="*/ 110349 w 12402135"/>
              <a:gd name="connsiteY3" fmla="*/ 1282836 h 1282836"/>
              <a:gd name="connsiteX4" fmla="*/ 0 w 12402135"/>
              <a:gd name="connsiteY4" fmla="*/ 0 h 1282836"/>
              <a:gd name="connsiteX0" fmla="*/ 0 w 12402135"/>
              <a:gd name="connsiteY0" fmla="*/ 0 h 1119859"/>
              <a:gd name="connsiteX1" fmla="*/ 12402135 w 12402135"/>
              <a:gd name="connsiteY1" fmla="*/ 15005 h 1119859"/>
              <a:gd name="connsiteX2" fmla="*/ 12387589 w 12402135"/>
              <a:gd name="connsiteY2" fmla="*/ 99559 h 1119859"/>
              <a:gd name="connsiteX3" fmla="*/ 139071 w 12402135"/>
              <a:gd name="connsiteY3" fmla="*/ 1119859 h 1119859"/>
              <a:gd name="connsiteX4" fmla="*/ 0 w 12402135"/>
              <a:gd name="connsiteY4" fmla="*/ 0 h 1119859"/>
              <a:gd name="connsiteX0" fmla="*/ 0 w 12342121"/>
              <a:gd name="connsiteY0" fmla="*/ 0 h 1108535"/>
              <a:gd name="connsiteX1" fmla="*/ 12342121 w 12342121"/>
              <a:gd name="connsiteY1" fmla="*/ 3681 h 1108535"/>
              <a:gd name="connsiteX2" fmla="*/ 12327575 w 12342121"/>
              <a:gd name="connsiteY2" fmla="*/ 88235 h 1108535"/>
              <a:gd name="connsiteX3" fmla="*/ 79057 w 12342121"/>
              <a:gd name="connsiteY3" fmla="*/ 1108535 h 1108535"/>
              <a:gd name="connsiteX4" fmla="*/ 0 w 12342121"/>
              <a:gd name="connsiteY4" fmla="*/ 0 h 1108535"/>
              <a:gd name="connsiteX0" fmla="*/ 0 w 12342121"/>
              <a:gd name="connsiteY0" fmla="*/ 0 h 1106227"/>
              <a:gd name="connsiteX1" fmla="*/ 12342121 w 12342121"/>
              <a:gd name="connsiteY1" fmla="*/ 3681 h 1106227"/>
              <a:gd name="connsiteX2" fmla="*/ 12327575 w 12342121"/>
              <a:gd name="connsiteY2" fmla="*/ 88235 h 1106227"/>
              <a:gd name="connsiteX3" fmla="*/ 104118 w 12342121"/>
              <a:gd name="connsiteY3" fmla="*/ 1106227 h 1106227"/>
              <a:gd name="connsiteX4" fmla="*/ 0 w 12342121"/>
              <a:gd name="connsiteY4" fmla="*/ 0 h 1106227"/>
              <a:gd name="connsiteX0" fmla="*/ 0 w 12339054"/>
              <a:gd name="connsiteY0" fmla="*/ 29631 h 1135858"/>
              <a:gd name="connsiteX1" fmla="*/ 12339054 w 12339054"/>
              <a:gd name="connsiteY1" fmla="*/ 0 h 1135858"/>
              <a:gd name="connsiteX2" fmla="*/ 12327575 w 12339054"/>
              <a:gd name="connsiteY2" fmla="*/ 117866 h 1135858"/>
              <a:gd name="connsiteX3" fmla="*/ 104118 w 12339054"/>
              <a:gd name="connsiteY3" fmla="*/ 1135858 h 1135858"/>
              <a:gd name="connsiteX4" fmla="*/ 0 w 12339054"/>
              <a:gd name="connsiteY4" fmla="*/ 29631 h 1135858"/>
              <a:gd name="connsiteX0" fmla="*/ 0 w 12339054"/>
              <a:gd name="connsiteY0" fmla="*/ 29631 h 1135858"/>
              <a:gd name="connsiteX1" fmla="*/ 12339054 w 12339054"/>
              <a:gd name="connsiteY1" fmla="*/ 0 h 1135858"/>
              <a:gd name="connsiteX2" fmla="*/ 12330641 w 12339054"/>
              <a:gd name="connsiteY2" fmla="*/ 151179 h 1135858"/>
              <a:gd name="connsiteX3" fmla="*/ 104118 w 12339054"/>
              <a:gd name="connsiteY3" fmla="*/ 1135858 h 1135858"/>
              <a:gd name="connsiteX4" fmla="*/ 0 w 12339054"/>
              <a:gd name="connsiteY4" fmla="*/ 29631 h 1135858"/>
              <a:gd name="connsiteX0" fmla="*/ 0 w 12339054"/>
              <a:gd name="connsiteY0" fmla="*/ 29631 h 1103567"/>
              <a:gd name="connsiteX1" fmla="*/ 12339054 w 12339054"/>
              <a:gd name="connsiteY1" fmla="*/ 0 h 1103567"/>
              <a:gd name="connsiteX2" fmla="*/ 12330641 w 12339054"/>
              <a:gd name="connsiteY2" fmla="*/ 151179 h 1103567"/>
              <a:gd name="connsiteX3" fmla="*/ 89947 w 12339054"/>
              <a:gd name="connsiteY3" fmla="*/ 1103567 h 1103567"/>
              <a:gd name="connsiteX4" fmla="*/ 0 w 12339054"/>
              <a:gd name="connsiteY4" fmla="*/ 29631 h 1103567"/>
              <a:gd name="connsiteX0" fmla="*/ 0 w 12336725"/>
              <a:gd name="connsiteY0" fmla="*/ 54924 h 1128860"/>
              <a:gd name="connsiteX1" fmla="*/ 12336725 w 12336725"/>
              <a:gd name="connsiteY1" fmla="*/ 0 h 1128860"/>
              <a:gd name="connsiteX2" fmla="*/ 12330641 w 12336725"/>
              <a:gd name="connsiteY2" fmla="*/ 176472 h 1128860"/>
              <a:gd name="connsiteX3" fmla="*/ 89947 w 12336725"/>
              <a:gd name="connsiteY3" fmla="*/ 1128860 h 1128860"/>
              <a:gd name="connsiteX4" fmla="*/ 0 w 12336725"/>
              <a:gd name="connsiteY4" fmla="*/ 54924 h 1128860"/>
              <a:gd name="connsiteX0" fmla="*/ 0 w 12338048"/>
              <a:gd name="connsiteY0" fmla="*/ 54924 h 1128860"/>
              <a:gd name="connsiteX1" fmla="*/ 12336725 w 12338048"/>
              <a:gd name="connsiteY1" fmla="*/ 0 h 1128860"/>
              <a:gd name="connsiteX2" fmla="*/ 12338048 w 12338048"/>
              <a:gd name="connsiteY2" fmla="*/ 118398 h 1128860"/>
              <a:gd name="connsiteX3" fmla="*/ 89947 w 12338048"/>
              <a:gd name="connsiteY3" fmla="*/ 1128860 h 1128860"/>
              <a:gd name="connsiteX4" fmla="*/ 0 w 12338048"/>
              <a:gd name="connsiteY4" fmla="*/ 54924 h 1128860"/>
              <a:gd name="connsiteX0" fmla="*/ 0 w 12338048"/>
              <a:gd name="connsiteY0" fmla="*/ 54924 h 1102403"/>
              <a:gd name="connsiteX1" fmla="*/ 12336725 w 12338048"/>
              <a:gd name="connsiteY1" fmla="*/ 0 h 1102403"/>
              <a:gd name="connsiteX2" fmla="*/ 12338048 w 12338048"/>
              <a:gd name="connsiteY2" fmla="*/ 118398 h 1102403"/>
              <a:gd name="connsiteX3" fmla="*/ 100265 w 12338048"/>
              <a:gd name="connsiteY3" fmla="*/ 1102403 h 1102403"/>
              <a:gd name="connsiteX4" fmla="*/ 0 w 12338048"/>
              <a:gd name="connsiteY4" fmla="*/ 54924 h 1102403"/>
              <a:gd name="connsiteX0" fmla="*/ 0 w 12338048"/>
              <a:gd name="connsiteY0" fmla="*/ 54924 h 1140342"/>
              <a:gd name="connsiteX1" fmla="*/ 12336725 w 12338048"/>
              <a:gd name="connsiteY1" fmla="*/ 0 h 1140342"/>
              <a:gd name="connsiteX2" fmla="*/ 12338048 w 12338048"/>
              <a:gd name="connsiteY2" fmla="*/ 118398 h 1140342"/>
              <a:gd name="connsiteX3" fmla="*/ 103758 w 12338048"/>
              <a:gd name="connsiteY3" fmla="*/ 1140342 h 1140342"/>
              <a:gd name="connsiteX4" fmla="*/ 0 w 12338048"/>
              <a:gd name="connsiteY4" fmla="*/ 54924 h 11403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338048" h="1140342">
                <a:moveTo>
                  <a:pt x="0" y="54924"/>
                </a:moveTo>
                <a:lnTo>
                  <a:pt x="12336725" y="0"/>
                </a:lnTo>
                <a:lnTo>
                  <a:pt x="12338048" y="118398"/>
                </a:lnTo>
                <a:lnTo>
                  <a:pt x="103758" y="1140342"/>
                </a:lnTo>
                <a:lnTo>
                  <a:pt x="0" y="54924"/>
                </a:lnTo>
                <a:close/>
              </a:path>
            </a:pathLst>
          </a:custGeom>
          <a:solidFill>
            <a:srgbClr val="74B4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920E2B90-27F5-41A8-813D-E2F7C8E8B4B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799" y="6451600"/>
            <a:ext cx="6178141" cy="304843"/>
          </a:xfrm>
          <a:prstGeom prst="rect">
            <a:avLst/>
          </a:prstGeom>
        </p:spPr>
      </p:pic>
      <p:pic>
        <p:nvPicPr>
          <p:cNvPr id="3" name="Picture 2" descr="Text&#10;&#10;Description automatically generated">
            <a:extLst>
              <a:ext uri="{FF2B5EF4-FFF2-40B4-BE49-F238E27FC236}">
                <a16:creationId xmlns:a16="http://schemas.microsoft.com/office/drawing/2014/main" id="{8E2F54E2-AB26-4860-B4F9-9BBDBF5FA51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5304" y="99917"/>
            <a:ext cx="2338898" cy="1194579"/>
          </a:xfrm>
          <a:prstGeom prst="rect">
            <a:avLst/>
          </a:prstGeom>
        </p:spPr>
      </p:pic>
      <p:pic>
        <p:nvPicPr>
          <p:cNvPr id="7" name="Picture 6" descr="A person standing in front of a sign&#10;&#10;Description automatically generated with low confidence">
            <a:extLst>
              <a:ext uri="{FF2B5EF4-FFF2-40B4-BE49-F238E27FC236}">
                <a16:creationId xmlns:a16="http://schemas.microsoft.com/office/drawing/2014/main" id="{44C81744-EA55-4646-B8BC-7E26B590D4DF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" b="1"/>
          <a:stretch/>
        </p:blipFill>
        <p:spPr>
          <a:xfrm>
            <a:off x="177798" y="99917"/>
            <a:ext cx="2338898" cy="1194579"/>
          </a:xfrm>
          <a:prstGeom prst="rect">
            <a:avLst/>
          </a:prstGeom>
        </p:spPr>
      </p:pic>
      <p:sp>
        <p:nvSpPr>
          <p:cNvPr id="6" name="TextBox 7">
            <a:extLst>
              <a:ext uri="{FF2B5EF4-FFF2-40B4-BE49-F238E27FC236}">
                <a16:creationId xmlns:a16="http://schemas.microsoft.com/office/drawing/2014/main" id="{5542B180-9E0B-4BB0-B40C-CBF0511FDA32}"/>
              </a:ext>
            </a:extLst>
          </p:cNvPr>
          <p:cNvSpPr txBox="1"/>
          <p:nvPr/>
        </p:nvSpPr>
        <p:spPr>
          <a:xfrm>
            <a:off x="2685875" y="697727"/>
            <a:ext cx="68202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2800" b="1" dirty="0"/>
              <a:t>Supply Chain Consumables</a:t>
            </a:r>
          </a:p>
        </p:txBody>
      </p:sp>
      <p:sp>
        <p:nvSpPr>
          <p:cNvPr id="8" name="TextBox 1">
            <a:extLst>
              <a:ext uri="{FF2B5EF4-FFF2-40B4-BE49-F238E27FC236}">
                <a16:creationId xmlns:a16="http://schemas.microsoft.com/office/drawing/2014/main" id="{93CD257F-F828-4175-8E0F-894DA0C82177}"/>
              </a:ext>
            </a:extLst>
          </p:cNvPr>
          <p:cNvSpPr txBox="1"/>
          <p:nvPr/>
        </p:nvSpPr>
        <p:spPr>
          <a:xfrm>
            <a:off x="361042" y="1439097"/>
            <a:ext cx="11469916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400" b="1" dirty="0"/>
              <a:t>Danielle Sweeney, Category Manager - STEMed</a:t>
            </a:r>
          </a:p>
          <a:p>
            <a:pPr algn="ctr"/>
            <a:r>
              <a:rPr lang="en-GB" sz="1400" b="1" dirty="0">
                <a:hlinkClick r:id="rId5"/>
              </a:rPr>
              <a:t>d.k.sweeney@reading.ac.uk</a:t>
            </a:r>
            <a:endParaRPr lang="en-GB" sz="1400" b="1" dirty="0"/>
          </a:p>
          <a:p>
            <a:pPr algn="ctr"/>
            <a:endParaRPr lang="en-GB" sz="1400" b="1" dirty="0"/>
          </a:p>
          <a:p>
            <a:r>
              <a:rPr lang="en-GB" sz="1400" dirty="0"/>
              <a:t>Other Product issues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400" dirty="0"/>
              <a:t>PCR Consumables - Supply issues persist due to issues with Corning, but back orders are reducing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400" dirty="0"/>
              <a:t>Pasteur Pipettes – Impact to LDPA raw material price rising due to shortages.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400" dirty="0"/>
          </a:p>
          <a:p>
            <a:r>
              <a:rPr lang="en-GB" sz="1400" dirty="0"/>
              <a:t>Shipment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400" dirty="0"/>
              <a:t>Shortage of courier drivers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400" dirty="0"/>
              <a:t>Shortage of containers and those available were not in the correct location.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400" dirty="0"/>
          </a:p>
          <a:p>
            <a:r>
              <a:rPr lang="en-GB" sz="1400" dirty="0"/>
              <a:t>Brexit/Import to the UK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400" dirty="0"/>
              <a:t>There are still delays with products coming into the UK, this is starting to improve with suppliers increasing stockholding to mitigate the impact.</a:t>
            </a:r>
          </a:p>
          <a:p>
            <a:pPr algn="ctr"/>
            <a:endParaRPr lang="en-GB" sz="1400" b="1" dirty="0"/>
          </a:p>
          <a:p>
            <a:pPr algn="ctr"/>
            <a:endParaRPr lang="en-GB" sz="1400" b="1" dirty="0"/>
          </a:p>
          <a:p>
            <a:pPr algn="ctr"/>
            <a:endParaRPr lang="en-GB" sz="1400" b="1" dirty="0"/>
          </a:p>
          <a:p>
            <a:pPr algn="ctr"/>
            <a:endParaRPr lang="en-GB" sz="1400" b="1" dirty="0"/>
          </a:p>
        </p:txBody>
      </p:sp>
    </p:spTree>
    <p:extLst>
      <p:ext uri="{BB962C8B-B14F-4D97-AF65-F5344CB8AC3E}">
        <p14:creationId xmlns:p14="http://schemas.microsoft.com/office/powerpoint/2010/main" val="7310181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plate - Labs Event July 2021-2.potx" id="{9B395A72-3166-4AA4-9111-1AB6969C0201}" vid="{CBC8CDE5-2F14-43F6-9596-2DAF9A847A6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 - Labs Event July 2021</Template>
  <TotalTime>287</TotalTime>
  <Words>300</Words>
  <Application>Microsoft Office PowerPoint</Application>
  <PresentationFormat>Widescreen</PresentationFormat>
  <Paragraphs>32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Danielle Sweeney</dc:creator>
  <cp:lastModifiedBy>Danielle Sweeney</cp:lastModifiedBy>
  <cp:revision>2</cp:revision>
  <dcterms:created xsi:type="dcterms:W3CDTF">2021-07-19T09:25:00Z</dcterms:created>
  <dcterms:modified xsi:type="dcterms:W3CDTF">2021-07-19T14:12:41Z</dcterms:modified>
</cp:coreProperties>
</file>